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Economica"/>
      <p:regular r:id="rId17"/>
      <p:bold r:id="rId18"/>
      <p:italic r:id="rId19"/>
      <p:boldItalic r:id="rId20"/>
    </p:embeddedFont>
    <p:embeddedFont>
      <p:font typeface="Open Sa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Italic.fntdata"/><Relationship Id="rId11" Type="http://schemas.openxmlformats.org/officeDocument/2006/relationships/slide" Target="slides/slide6.xml"/><Relationship Id="rId22" Type="http://schemas.openxmlformats.org/officeDocument/2006/relationships/font" Target="fonts/OpenSans-bold.fntdata"/><Relationship Id="rId10" Type="http://schemas.openxmlformats.org/officeDocument/2006/relationships/slide" Target="slides/slide5.xml"/><Relationship Id="rId21" Type="http://schemas.openxmlformats.org/officeDocument/2006/relationships/font" Target="fonts/OpenSans-regular.fntdata"/><Relationship Id="rId13" Type="http://schemas.openxmlformats.org/officeDocument/2006/relationships/slide" Target="slides/slide8.xml"/><Relationship Id="rId24" Type="http://schemas.openxmlformats.org/officeDocument/2006/relationships/font" Target="fonts/OpenSans-boldItalic.fntdata"/><Relationship Id="rId12" Type="http://schemas.openxmlformats.org/officeDocument/2006/relationships/slide" Target="slides/slide7.xml"/><Relationship Id="rId23" Type="http://schemas.openxmlformats.org/officeDocument/2006/relationships/font" Target="fonts/OpenSans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Economica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Economica-italic.fntdata"/><Relationship Id="rId6" Type="http://schemas.openxmlformats.org/officeDocument/2006/relationships/slide" Target="slides/slide1.xml"/><Relationship Id="rId18" Type="http://schemas.openxmlformats.org/officeDocument/2006/relationships/font" Target="fonts/Economic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d7f09f09c_0_3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d7f09f09c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ed7f09f09c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ed7f09f09c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d7f09f09c_0_2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d7f09f09c_0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d7f09f09c_0_2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d7f09f09c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d7f09f09c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ed7f09f09c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d7f09f09c_0_3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ed7f09f09c_0_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ed7f09f09c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ed7f09f09c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d7f09f09c_0_2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ed7f09f09c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d7f09f09c_0_2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d7f09f09c_0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ed7f09f09c_0_2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ed7f09f09c_0_2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canva.com/design/DAGLZ_ptWRc/fXi1ctvSmmC2gddXDpjYGQ/edit?utm_content=DAGLZ_ptWRc&amp;utm_campaign=designshare&amp;utm_medium=link2&amp;utm_source=sharebutton" TargetMode="External"/><Relationship Id="rId4" Type="http://schemas.openxmlformats.org/officeDocument/2006/relationships/hyperlink" Target="https://www.canva.com/design/DAGLZ_ptWRc/fXi1ctvSmmC2gddXDpjYGQ/edit?utm_content=DAGLZ_ptWRc&amp;utm_campaign=designshare&amp;utm_medium=link2&amp;utm_source=sharebutton" TargetMode="External"/><Relationship Id="rId5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leadspons.com" TargetMode="External"/><Relationship Id="rId4" Type="http://schemas.openxmlformats.org/officeDocument/2006/relationships/hyperlink" Target="https://leadspons.com" TargetMode="External"/><Relationship Id="rId5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leadspons.com" TargetMode="External"/><Relationship Id="rId4" Type="http://schemas.openxmlformats.org/officeDocument/2006/relationships/hyperlink" Target="https://leadspons.com" TargetMode="External"/><Relationship Id="rId5" Type="http://schemas.openxmlformats.org/officeDocument/2006/relationships/image" Target="../media/image5.jpg"/><Relationship Id="rId6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2821950" y="1677899"/>
            <a:ext cx="3500100" cy="178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80"/>
              <a:t>OJT - How to Resolve Google Account Suspension Issue?</a:t>
            </a:r>
            <a:endParaRPr sz="328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Resolve Google Account Suspension Issue?</a:t>
            </a:r>
            <a:endParaRPr/>
          </a:p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latin typeface="Arial"/>
                <a:ea typeface="Arial"/>
                <a:cs typeface="Arial"/>
                <a:sym typeface="Arial"/>
              </a:rPr>
              <a:t>Guide from Google Expert (Google Partner) for Leadspons</a:t>
            </a:r>
            <a:endParaRPr b="1"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New Google Account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A new Google account is needed to set the ads manually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Use bank account for fiat charging, not a credit card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Non-Phishing Content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Avoid high profit % $ content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Credit Card Information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Do not use previous credit card info that has been used before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11700" y="111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Post-Submission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11700" y="9204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campaigns will be under review for 1-2 days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Wait for the review and consult with the Google Partner for any further issues</a:t>
            </a:r>
            <a:endParaRPr/>
          </a:p>
        </p:txBody>
      </p:sp>
      <p:pic>
        <p:nvPicPr>
          <p:cNvPr id="132" name="Google Shape;13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8500" y="1687575"/>
            <a:ext cx="2956600" cy="3215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5100" y="1687575"/>
            <a:ext cx="2956600" cy="3215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Ads Setting - Catchphrases</a:t>
            </a:r>
            <a:endParaRPr/>
          </a:p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311700" y="1225225"/>
            <a:ext cx="42603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Catchphrases (30 words or less, without high profit $ and %)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Boost your Sales now with us!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Start funding project today!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Sales? Don't worry, we do now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Startup? You should start 1st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Realize your dream with team!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Speedy Sales? Do Leadspons now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Boost your Sales Today!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8175" y="1666750"/>
            <a:ext cx="5619651" cy="3099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Ads Setting - Headlines and Logo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225225"/>
            <a:ext cx="29565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Headlines for Ads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Auto selection by Google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Square Logo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Go to</a:t>
            </a:r>
            <a:r>
              <a:rPr lang="en" sz="11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Canva.com</a:t>
            </a:r>
            <a:endParaRPr sz="11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Search for "Leadspons Square logo"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Download the logo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20600" y="1299625"/>
            <a:ext cx="5570998" cy="32207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Ads Setting - Video Ads and Sitelink Text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225225"/>
            <a:ext cx="59811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Video Ads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Can be automatically fetched from the Leadspons YouTube channel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Sitelink Text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Fund Raising Campaigns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Start funding project today!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Sales? Don't worry, we do now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Website:</a:t>
            </a:r>
            <a:r>
              <a:rPr lang="en" sz="11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https://leadspons.com</a:t>
            </a:r>
            <a:endParaRPr sz="11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83076" y="1848325"/>
            <a:ext cx="5113101" cy="306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Ads Setting - Video Ads and Sitelink Text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225225"/>
            <a:ext cx="59811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Sitelink Text - </a:t>
            </a:r>
            <a:r>
              <a:rPr b="1" lang="en" sz="1100">
                <a:latin typeface="Arial"/>
                <a:ea typeface="Arial"/>
                <a:cs typeface="Arial"/>
                <a:sym typeface="Arial"/>
              </a:rPr>
              <a:t>Fundraising</a:t>
            </a:r>
            <a:r>
              <a:rPr b="1" lang="en" sz="1100">
                <a:latin typeface="Arial"/>
                <a:ea typeface="Arial"/>
                <a:cs typeface="Arial"/>
                <a:sym typeface="Arial"/>
              </a:rPr>
              <a:t> Campaigns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Start funding project today!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AutoNum type="arabicPeriod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Sales? Don't worry, we do now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Website:</a:t>
            </a:r>
            <a:r>
              <a:rPr lang="en" sz="11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https://leadspons.com</a:t>
            </a:r>
            <a:endParaRPr sz="11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354450"/>
            <a:ext cx="5107200" cy="2643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91275" y="1016450"/>
            <a:ext cx="3817875" cy="3981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Card Information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225225"/>
            <a:ext cx="276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Address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Gangnamdaero 17gil 31, 203, Gangnam District, Seoul, South Korea (Republic of Korea)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68250" y="822200"/>
            <a:ext cx="5726474" cy="4175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for Setting Google Ads - Campaign Target Country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311700" y="1225225"/>
            <a:ext cx="36285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Campaign Target Country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Target: 🇺🇸 US, UK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Do not set: Crypto, Financial Phishing (%, $ on Google; Facebook Meta (Instagram) is okay)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5075" y="1017575"/>
            <a:ext cx="3628500" cy="39460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380"/>
              <a:t>Tips for Setting Google Ads - Time Zone and Business License</a:t>
            </a:r>
            <a:endParaRPr sz="3380"/>
          </a:p>
        </p:txBody>
      </p:sp>
      <p:sp>
        <p:nvSpPr>
          <p:cNvPr id="111" name="Google Shape;111;p20"/>
          <p:cNvSpPr txBox="1"/>
          <p:nvPr>
            <p:ph idx="1" type="body"/>
          </p:nvPr>
        </p:nvSpPr>
        <p:spPr>
          <a:xfrm>
            <a:off x="311700" y="1225225"/>
            <a:ext cx="34980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Time Zone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Set: 🇺🇸 US, New York (to match customer time zone)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Business License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Same country business license may be required for the targeting country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Example: 🇺🇸 US Company Business License (ongoing process)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71875" y="1167926"/>
            <a:ext cx="5183974" cy="3831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80"/>
              <a:t>Tips for Setting Google Ads - Phone Number and Payment</a:t>
            </a:r>
            <a:endParaRPr sz="3680"/>
          </a:p>
        </p:txBody>
      </p:sp>
      <p:sp>
        <p:nvSpPr>
          <p:cNvPr id="118" name="Google Shape;118;p21"/>
          <p:cNvSpPr txBox="1"/>
          <p:nvPr>
            <p:ph idx="1" type="body"/>
          </p:nvPr>
        </p:nvSpPr>
        <p:spPr>
          <a:xfrm>
            <a:off x="311700" y="1225225"/>
            <a:ext cx="396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Target Country Phone Number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Use: 🇺🇸 +1 66 166 97980 (Ed's US Number)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latin typeface="Arial"/>
                <a:ea typeface="Arial"/>
                <a:cs typeface="Arial"/>
                <a:sym typeface="Arial"/>
              </a:rPr>
              <a:t>Payment</a:t>
            </a:r>
            <a:endParaRPr b="1"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Choose "Individual" not "Organization" (using a private credit card, 🇰🇷 South Korea, the country does not matter)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Cardholder name should be the real name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2525" y="1307950"/>
            <a:ext cx="4864176" cy="359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