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27be5eb98f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27be5eb98f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27be5eb98f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27be5eb98f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27be5eb98f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27be5eb98f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27be5eb98f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27be5eb98f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27be5eb98f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27be5eb98f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27be5eb98f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27be5eb98f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27be5eb98f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27be5eb98f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27be5eb98f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27be5eb98f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27be5eb98f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27be5eb98f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27be5eb98f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27be5eb98f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27bd748f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27bd748f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27be5eb98f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27be5eb98f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27be5eb98f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27be5eb98f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27be5eb98f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27be5eb98f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27be5eb98f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27be5eb98f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27be5eb98f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27be5eb98f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27be5eb98f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27be5eb98f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27be5eb98f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27be5eb98f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27be5eb98f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27be5eb98f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27be5eb98f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27be5eb98f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27be5eb98f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27be5eb98f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27be5eb9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27be5eb9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27be5eb98f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27be5eb98f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27be5eb98f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27be5eb98f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27be5eb98f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27be5eb98f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27be5eb98f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27be5eb98f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27be5eb98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27be5eb98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27be5eb98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27be5eb98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27be5eb98f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27be5eb98f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27be5eb98f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27be5eb98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27be5eb98f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27be5eb98f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27be5eb98f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27be5eb98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ko"/>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emojipedia.org/rocket/"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business.facebook.com/business/loginpage/?next=latest%3Fnav_ref%3Digb_web_m&amp;login_options%5B0%5D=IG" TargetMode="External"/><Relationship Id="rId4" Type="http://schemas.openxmlformats.org/officeDocument/2006/relationships/image" Target="../media/image10.png"/><Relationship Id="rId5" Type="http://schemas.openxmlformats.org/officeDocument/2006/relationships/image" Target="../media/image18.png"/><Relationship Id="rId6"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emojipedia.org/rocket/"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ko" sz="4300"/>
              <a:t>Marketing Setting using KWfinder</a:t>
            </a:r>
            <a:endParaRPr sz="4300"/>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55000"/>
          </a:bodyPr>
          <a:lstStyle/>
          <a:p>
            <a:pPr indent="0" lvl="0" marL="0" rtl="0" algn="ctr">
              <a:spcBef>
                <a:spcPts val="0"/>
              </a:spcBef>
              <a:spcAft>
                <a:spcPts val="0"/>
              </a:spcAft>
              <a:buNone/>
            </a:pPr>
            <a:r>
              <a:rPr lang="ko"/>
              <a:t>If you complete to set </a:t>
            </a:r>
            <a:r>
              <a:rPr b="1" lang="ko">
                <a:highlight>
                  <a:srgbClr val="FFFF00"/>
                </a:highlight>
              </a:rPr>
              <a:t>WEB(PC,Mobile) + Package + </a:t>
            </a:r>
            <a:r>
              <a:rPr b="1" lang="ko">
                <a:highlight>
                  <a:srgbClr val="FFFF00"/>
                </a:highlight>
              </a:rPr>
              <a:t>Social</a:t>
            </a:r>
            <a:r>
              <a:rPr b="1" lang="ko">
                <a:highlight>
                  <a:srgbClr val="FFFF00"/>
                </a:highlight>
              </a:rPr>
              <a:t> Media</a:t>
            </a:r>
            <a:r>
              <a:rPr lang="ko"/>
              <a:t> = </a:t>
            </a:r>
            <a:r>
              <a:rPr b="1" lang="ko">
                <a:highlight>
                  <a:srgbClr val="FFFF00"/>
                </a:highlight>
              </a:rPr>
              <a:t>Start</a:t>
            </a:r>
            <a:r>
              <a:rPr lang="ko"/>
              <a:t> </a:t>
            </a:r>
            <a:r>
              <a:rPr b="1" lang="ko">
                <a:highlight>
                  <a:srgbClr val="00FF00"/>
                </a:highlight>
              </a:rPr>
              <a:t>KWfinder.com</a:t>
            </a:r>
            <a:r>
              <a:rPr lang="ko"/>
              <a:t> </a:t>
            </a:r>
            <a:r>
              <a:rPr lang="ko"/>
              <a:t>and Start the </a:t>
            </a:r>
            <a:r>
              <a:rPr b="1" lang="ko">
                <a:highlight>
                  <a:srgbClr val="00FF00"/>
                </a:highlight>
              </a:rPr>
              <a:t>Social Media Marketing</a:t>
            </a:r>
            <a:r>
              <a:rPr lang="ko"/>
              <a:t> to let users to purchase the service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ctrTitle"/>
          </p:nvPr>
        </p:nvSpPr>
        <p:spPr>
          <a:xfrm>
            <a:off x="59375" y="124975"/>
            <a:ext cx="8520600" cy="35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ko" sz="1970"/>
              <a:t>Marketing Setting using KWfinder</a:t>
            </a:r>
            <a:endParaRPr sz="1970"/>
          </a:p>
        </p:txBody>
      </p:sp>
      <p:cxnSp>
        <p:nvCxnSpPr>
          <p:cNvPr id="129" name="Google Shape;129;p22"/>
          <p:cNvCxnSpPr/>
          <p:nvPr/>
        </p:nvCxnSpPr>
        <p:spPr>
          <a:xfrm>
            <a:off x="-7950" y="503825"/>
            <a:ext cx="9177300" cy="0"/>
          </a:xfrm>
          <a:prstGeom prst="straightConnector1">
            <a:avLst/>
          </a:prstGeom>
          <a:noFill/>
          <a:ln cap="flat" cmpd="sng" w="9525">
            <a:solidFill>
              <a:schemeClr val="dk2"/>
            </a:solidFill>
            <a:prstDash val="solid"/>
            <a:round/>
            <a:headEnd len="med" w="med" type="none"/>
            <a:tailEnd len="med" w="med" type="none"/>
          </a:ln>
        </p:spPr>
      </p:cxnSp>
      <p:sp>
        <p:nvSpPr>
          <p:cNvPr id="130" name="Google Shape;130;p22"/>
          <p:cNvSpPr txBox="1"/>
          <p:nvPr/>
        </p:nvSpPr>
        <p:spPr>
          <a:xfrm>
            <a:off x="5874500" y="1580825"/>
            <a:ext cx="3000000" cy="1867200"/>
          </a:xfrm>
          <a:prstGeom prst="rect">
            <a:avLst/>
          </a:prstGeom>
          <a:noFill/>
          <a:ln>
            <a:noFill/>
          </a:ln>
        </p:spPr>
        <p:txBody>
          <a:bodyPr anchorCtr="0" anchor="t" bIns="91425" lIns="91425" spcFirstLastPara="1" rIns="91425" wrap="square" tIns="91425">
            <a:spAutoFit/>
          </a:bodyPr>
          <a:lstStyle/>
          <a:p>
            <a:pPr indent="0" lvl="0" marL="127000" marR="127000" rtl="0" algn="l">
              <a:lnSpc>
                <a:spcPct val="133334"/>
              </a:lnSpc>
              <a:spcBef>
                <a:spcPts val="200"/>
              </a:spcBef>
              <a:spcAft>
                <a:spcPts val="0"/>
              </a:spcAft>
              <a:buNone/>
            </a:pPr>
            <a:r>
              <a:rPr lang="ko">
                <a:solidFill>
                  <a:srgbClr val="1C2B33"/>
                </a:solidFill>
                <a:highlight>
                  <a:srgbClr val="F0F2F5"/>
                </a:highlight>
              </a:rPr>
              <a:t>💵7yrs World Qualified Profit Robot 2023 New Updated Ver. Released</a:t>
            </a:r>
            <a:endParaRPr>
              <a:solidFill>
                <a:srgbClr val="1C2B33"/>
              </a:solidFill>
              <a:highlight>
                <a:srgbClr val="F0F2F5"/>
              </a:highlight>
            </a:endParaRPr>
          </a:p>
          <a:p>
            <a:pPr indent="0" lvl="0" marL="127000" marR="127000" rtl="0" algn="l">
              <a:lnSpc>
                <a:spcPct val="133334"/>
              </a:lnSpc>
              <a:spcBef>
                <a:spcPts val="200"/>
              </a:spcBef>
              <a:spcAft>
                <a:spcPts val="0"/>
              </a:spcAft>
              <a:buNone/>
            </a:pPr>
            <a:r>
              <a:t/>
            </a:r>
            <a:endParaRPr>
              <a:solidFill>
                <a:srgbClr val="1C2B33"/>
              </a:solidFill>
              <a:highlight>
                <a:srgbClr val="F0F2F5"/>
              </a:highlight>
            </a:endParaRPr>
          </a:p>
          <a:p>
            <a:pPr indent="0" lvl="0" marL="0" rtl="0" algn="l">
              <a:lnSpc>
                <a:spcPct val="115000"/>
              </a:lnSpc>
              <a:spcBef>
                <a:spcPts val="0"/>
              </a:spcBef>
              <a:spcAft>
                <a:spcPts val="800"/>
              </a:spcAft>
              <a:buNone/>
            </a:pPr>
            <a:r>
              <a:rPr lang="ko" sz="1650">
                <a:solidFill>
                  <a:srgbClr val="2458A1"/>
                </a:solidFill>
                <a:uFill>
                  <a:noFill/>
                </a:uFill>
                <a:hlinkClick r:id="rId3">
                  <a:extLst>
                    <a:ext uri="{A12FA001-AC4F-418D-AE19-62706E023703}">
                      <ahyp:hlinkClr val="tx"/>
                    </a:ext>
                  </a:extLst>
                </a:hlinkClick>
              </a:rPr>
              <a:t>🚀</a:t>
            </a:r>
            <a:r>
              <a:rPr lang="ko">
                <a:solidFill>
                  <a:srgbClr val="1C2B33"/>
                </a:solidFill>
                <a:highlight>
                  <a:srgbClr val="F0F2F5"/>
                </a:highlight>
              </a:rPr>
              <a:t>[Updated Event] 50% Discount Today Only!</a:t>
            </a:r>
            <a:endParaRPr>
              <a:solidFill>
                <a:srgbClr val="1C2B33"/>
              </a:solidFill>
              <a:highlight>
                <a:srgbClr val="F0F2F5"/>
              </a:highlight>
            </a:endParaRPr>
          </a:p>
        </p:txBody>
      </p:sp>
      <p:pic>
        <p:nvPicPr>
          <p:cNvPr id="131" name="Google Shape;131;p22"/>
          <p:cNvPicPr preferRelativeResize="0"/>
          <p:nvPr/>
        </p:nvPicPr>
        <p:blipFill>
          <a:blip r:embed="rId4">
            <a:alphaModFix/>
          </a:blip>
          <a:stretch>
            <a:fillRect/>
          </a:stretch>
        </p:blipFill>
        <p:spPr>
          <a:xfrm>
            <a:off x="214050" y="961450"/>
            <a:ext cx="5569700" cy="397968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type="ctrTitle"/>
          </p:nvPr>
        </p:nvSpPr>
        <p:spPr>
          <a:xfrm>
            <a:off x="59375" y="124975"/>
            <a:ext cx="8520600" cy="35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ko" sz="1970"/>
              <a:t>Marketing Setting using KWfinder</a:t>
            </a:r>
            <a:endParaRPr sz="1970"/>
          </a:p>
        </p:txBody>
      </p:sp>
      <p:cxnSp>
        <p:nvCxnSpPr>
          <p:cNvPr id="137" name="Google Shape;137;p23"/>
          <p:cNvCxnSpPr/>
          <p:nvPr/>
        </p:nvCxnSpPr>
        <p:spPr>
          <a:xfrm>
            <a:off x="-7950" y="503825"/>
            <a:ext cx="9177300" cy="0"/>
          </a:xfrm>
          <a:prstGeom prst="straightConnector1">
            <a:avLst/>
          </a:prstGeom>
          <a:noFill/>
          <a:ln cap="flat" cmpd="sng" w="9525">
            <a:solidFill>
              <a:schemeClr val="dk2"/>
            </a:solidFill>
            <a:prstDash val="solid"/>
            <a:round/>
            <a:headEnd len="med" w="med" type="none"/>
            <a:tailEnd len="med" w="med" type="none"/>
          </a:ln>
        </p:spPr>
      </p:cxnSp>
      <p:pic>
        <p:nvPicPr>
          <p:cNvPr id="138" name="Google Shape;138;p23"/>
          <p:cNvPicPr preferRelativeResize="0"/>
          <p:nvPr/>
        </p:nvPicPr>
        <p:blipFill>
          <a:blip r:embed="rId3">
            <a:alphaModFix/>
          </a:blip>
          <a:stretch>
            <a:fillRect/>
          </a:stretch>
        </p:blipFill>
        <p:spPr>
          <a:xfrm>
            <a:off x="4644150" y="714850"/>
            <a:ext cx="4301657" cy="4355524"/>
          </a:xfrm>
          <a:prstGeom prst="rect">
            <a:avLst/>
          </a:prstGeom>
          <a:noFill/>
          <a:ln>
            <a:noFill/>
          </a:ln>
        </p:spPr>
      </p:pic>
      <p:pic>
        <p:nvPicPr>
          <p:cNvPr id="139" name="Google Shape;139;p23"/>
          <p:cNvPicPr preferRelativeResize="0"/>
          <p:nvPr/>
        </p:nvPicPr>
        <p:blipFill>
          <a:blip r:embed="rId4">
            <a:alphaModFix/>
          </a:blip>
          <a:stretch>
            <a:fillRect/>
          </a:stretch>
        </p:blipFill>
        <p:spPr>
          <a:xfrm>
            <a:off x="178825" y="1155225"/>
            <a:ext cx="4339350" cy="35903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type="ctrTitle"/>
          </p:nvPr>
        </p:nvSpPr>
        <p:spPr>
          <a:xfrm>
            <a:off x="59375" y="124975"/>
            <a:ext cx="8520600" cy="35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ko" sz="1970"/>
              <a:t>Marketing Setting using KWfinder</a:t>
            </a:r>
            <a:endParaRPr sz="1970"/>
          </a:p>
        </p:txBody>
      </p:sp>
      <p:cxnSp>
        <p:nvCxnSpPr>
          <p:cNvPr id="145" name="Google Shape;145;p24"/>
          <p:cNvCxnSpPr/>
          <p:nvPr/>
        </p:nvCxnSpPr>
        <p:spPr>
          <a:xfrm>
            <a:off x="-7950" y="503825"/>
            <a:ext cx="9177300" cy="0"/>
          </a:xfrm>
          <a:prstGeom prst="straightConnector1">
            <a:avLst/>
          </a:prstGeom>
          <a:noFill/>
          <a:ln cap="flat" cmpd="sng" w="9525">
            <a:solidFill>
              <a:schemeClr val="dk2"/>
            </a:solidFill>
            <a:prstDash val="solid"/>
            <a:round/>
            <a:headEnd len="med" w="med" type="none"/>
            <a:tailEnd len="med" w="med" type="none"/>
          </a:ln>
        </p:spPr>
      </p:cxnSp>
      <p:pic>
        <p:nvPicPr>
          <p:cNvPr id="146" name="Google Shape;146;p24"/>
          <p:cNvPicPr preferRelativeResize="0"/>
          <p:nvPr/>
        </p:nvPicPr>
        <p:blipFill rotWithShape="1">
          <a:blip r:embed="rId3">
            <a:alphaModFix/>
          </a:blip>
          <a:srcRect b="0" l="0" r="9739" t="0"/>
          <a:stretch/>
        </p:blipFill>
        <p:spPr>
          <a:xfrm>
            <a:off x="196450" y="855750"/>
            <a:ext cx="5150499" cy="3878051"/>
          </a:xfrm>
          <a:prstGeom prst="rect">
            <a:avLst/>
          </a:prstGeom>
          <a:noFill/>
          <a:ln>
            <a:noFill/>
          </a:ln>
        </p:spPr>
      </p:pic>
      <p:sp>
        <p:nvSpPr>
          <p:cNvPr id="147" name="Google Shape;147;p24"/>
          <p:cNvSpPr txBox="1"/>
          <p:nvPr/>
        </p:nvSpPr>
        <p:spPr>
          <a:xfrm>
            <a:off x="5707775" y="731025"/>
            <a:ext cx="2872200" cy="4114800"/>
          </a:xfrm>
          <a:prstGeom prst="rect">
            <a:avLst/>
          </a:prstGeom>
          <a:noFill/>
          <a:ln>
            <a:noFill/>
          </a:ln>
        </p:spPr>
        <p:txBody>
          <a:bodyPr anchorCtr="0" anchor="t" bIns="91425" lIns="91425" spcFirstLastPara="1" rIns="91425" wrap="square" tIns="91425">
            <a:spAutoFit/>
          </a:bodyPr>
          <a:lstStyle/>
          <a:p>
            <a:pPr indent="0" lvl="0" marL="127000" marR="127000" rtl="0" algn="l">
              <a:lnSpc>
                <a:spcPct val="142858"/>
              </a:lnSpc>
              <a:spcBef>
                <a:spcPts val="0"/>
              </a:spcBef>
              <a:spcAft>
                <a:spcPts val="0"/>
              </a:spcAft>
              <a:buNone/>
            </a:pPr>
            <a:r>
              <a:rPr lang="ko" sz="700">
                <a:solidFill>
                  <a:srgbClr val="1C2B33"/>
                </a:solidFill>
                <a:highlight>
                  <a:srgbClr val="F0F2F5"/>
                </a:highlight>
              </a:rPr>
              <a:t>타겟 상세 정보</a:t>
            </a:r>
            <a:endParaRPr sz="700">
              <a:solidFill>
                <a:srgbClr val="1C2B33"/>
              </a:solidFill>
              <a:highlight>
                <a:srgbClr val="F0F2F5"/>
              </a:highlight>
            </a:endParaRPr>
          </a:p>
          <a:p>
            <a:pPr indent="0" lvl="0" marL="127000" marR="127000" rtl="0" algn="l">
              <a:lnSpc>
                <a:spcPct val="133334"/>
              </a:lnSpc>
              <a:spcBef>
                <a:spcPts val="0"/>
              </a:spcBef>
              <a:spcAft>
                <a:spcPts val="0"/>
              </a:spcAft>
              <a:buNone/>
            </a:pPr>
            <a:r>
              <a:rPr lang="ko" sz="700">
                <a:solidFill>
                  <a:srgbClr val="1C2B33"/>
                </a:solidFill>
                <a:highlight>
                  <a:srgbClr val="F0F2F5"/>
                </a:highlight>
              </a:rPr>
              <a:t>위치 - 거주지: 인도: 뭄바이 (+40 km) Maharashtra; New Delhi Delhi, 싱가포르, 미국: Atherton (+40 km), Ross (+40 km) California; Beverly Hills (+40 km) Florida; Manhathan, New York City(+2km) ; Los Angeles County California, 영국: Kensington England</a:t>
            </a:r>
            <a:endParaRPr sz="700">
              <a:solidFill>
                <a:srgbClr val="1C2B33"/>
              </a:solidFill>
              <a:highlight>
                <a:srgbClr val="F0F2F5"/>
              </a:highlight>
            </a:endParaRPr>
          </a:p>
          <a:p>
            <a:pPr indent="0" lvl="0" marL="127000" marR="127000" rtl="0" algn="l">
              <a:lnSpc>
                <a:spcPct val="133334"/>
              </a:lnSpc>
              <a:spcBef>
                <a:spcPts val="200"/>
              </a:spcBef>
              <a:spcAft>
                <a:spcPts val="0"/>
              </a:spcAft>
              <a:buNone/>
            </a:pPr>
            <a:r>
              <a:rPr lang="ko" sz="700">
                <a:solidFill>
                  <a:srgbClr val="1C2B33"/>
                </a:solidFill>
                <a:highlight>
                  <a:srgbClr val="F0F2F5"/>
                </a:highlight>
              </a:rPr>
              <a:t>연령: 26~44</a:t>
            </a:r>
            <a:endParaRPr sz="700">
              <a:solidFill>
                <a:srgbClr val="1C2B33"/>
              </a:solidFill>
              <a:highlight>
                <a:srgbClr val="F0F2F5"/>
              </a:highlight>
            </a:endParaRPr>
          </a:p>
          <a:p>
            <a:pPr indent="0" lvl="0" marL="127000" marR="127000" rtl="0" algn="l">
              <a:lnSpc>
                <a:spcPct val="133334"/>
              </a:lnSpc>
              <a:spcBef>
                <a:spcPts val="200"/>
              </a:spcBef>
              <a:spcAft>
                <a:spcPts val="0"/>
              </a:spcAft>
              <a:buNone/>
            </a:pPr>
            <a:r>
              <a:rPr lang="ko" sz="700">
                <a:solidFill>
                  <a:srgbClr val="1C2B33"/>
                </a:solidFill>
                <a:highlight>
                  <a:srgbClr val="F0F2F5"/>
                </a:highlight>
              </a:rPr>
              <a:t>성별: 남성</a:t>
            </a:r>
            <a:endParaRPr sz="700">
              <a:solidFill>
                <a:srgbClr val="1C2B33"/>
              </a:solidFill>
              <a:highlight>
                <a:srgbClr val="F0F2F5"/>
              </a:highlight>
            </a:endParaRPr>
          </a:p>
          <a:p>
            <a:pPr indent="0" lvl="0" marL="127000" marR="127000" rtl="0" algn="l">
              <a:lnSpc>
                <a:spcPct val="133334"/>
              </a:lnSpc>
              <a:spcBef>
                <a:spcPts val="200"/>
              </a:spcBef>
              <a:spcAft>
                <a:spcPts val="0"/>
              </a:spcAft>
              <a:buNone/>
            </a:pPr>
            <a:r>
              <a:rPr lang="ko" sz="700">
                <a:solidFill>
                  <a:srgbClr val="1C2B33"/>
                </a:solidFill>
                <a:highlight>
                  <a:srgbClr val="F0F2F5"/>
                </a:highlight>
              </a:rPr>
              <a:t>일치하는 사람: 관심사: 소규모 기업, 영업, 돈, Financial economics, 투자, 비즈니스, 부동산, Lifehacker, 경제학, AutoTraderSA, 경영 또는 Investing.com, 행동: 여행에서 2주 전에 돌아온 사람, 인도에 거주하며 중고가 상품을 선호하는 사람, 인도에 거주하며 고가 상품을 선호하는 사람, 축구 팬(콘텐츠 참여도 보통), 축구 팬(콘텐츠 참여도 높음), 터키에 거주하며 중고가 상품을 선호하는 사람, 터키에 거주하며 고가 상품을 선호하는 사람, 파키스탄에 거주하며 고가 상품을 선호하는 사람, 파키스탄에 거주하며 중고가 상품을 선호하는 사람 또는 새 활성 비즈니스(&lt; 6개월), 학력 수준: 대학교 재학 중, 대학교 졸업, 고등학교 졸업, 대학 중퇴, 대학원 재학 중, 대학원 중퇴 또는 미지정, 직장: Autotrader, 결혼/연애 상태: 싱글, 업종: IT 및 기술 서비스, 비즈니스 및 금융, 건축 및 엔지니어링, B2B 대기업 직원(직원 500명 이상), 중간 규모 B2B 기업 직원(직원 200~500명) 또는 IT 의사 결정자, 소득: 가구 소득: 상위 5%의 우편번호(미국), 가구 소득: 상위 10%의 우편번호(미국), 가구 소득: 상위 10%~25%의 우편번호(미국) 또는 가구 소득: 상위 25%~50%의 우편번호(미국), 대학교: 1997-2026</a:t>
            </a:r>
            <a:endParaRPr sz="700">
              <a:solidFill>
                <a:srgbClr val="1C2B33"/>
              </a:solidFill>
              <a:highlight>
                <a:srgbClr val="F0F2F5"/>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ctrTitle"/>
          </p:nvPr>
        </p:nvSpPr>
        <p:spPr>
          <a:xfrm>
            <a:off x="59375" y="124975"/>
            <a:ext cx="8520600" cy="35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ko" sz="1970"/>
              <a:t>Marketing Setting using KWfinder</a:t>
            </a:r>
            <a:endParaRPr sz="1970"/>
          </a:p>
        </p:txBody>
      </p:sp>
      <p:cxnSp>
        <p:nvCxnSpPr>
          <p:cNvPr id="153" name="Google Shape;153;p25"/>
          <p:cNvCxnSpPr/>
          <p:nvPr/>
        </p:nvCxnSpPr>
        <p:spPr>
          <a:xfrm>
            <a:off x="-7950" y="503825"/>
            <a:ext cx="9177300" cy="0"/>
          </a:xfrm>
          <a:prstGeom prst="straightConnector1">
            <a:avLst/>
          </a:prstGeom>
          <a:noFill/>
          <a:ln cap="flat" cmpd="sng" w="9525">
            <a:solidFill>
              <a:schemeClr val="dk2"/>
            </a:solidFill>
            <a:prstDash val="solid"/>
            <a:round/>
            <a:headEnd len="med" w="med" type="none"/>
            <a:tailEnd len="med" w="med" type="none"/>
          </a:ln>
        </p:spPr>
      </p:cxnSp>
      <p:pic>
        <p:nvPicPr>
          <p:cNvPr id="154" name="Google Shape;154;p25"/>
          <p:cNvPicPr preferRelativeResize="0"/>
          <p:nvPr/>
        </p:nvPicPr>
        <p:blipFill>
          <a:blip r:embed="rId3">
            <a:alphaModFix/>
          </a:blip>
          <a:stretch>
            <a:fillRect/>
          </a:stretch>
        </p:blipFill>
        <p:spPr>
          <a:xfrm>
            <a:off x="152400" y="697225"/>
            <a:ext cx="6176565" cy="43555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ph type="ctrTitle"/>
          </p:nvPr>
        </p:nvSpPr>
        <p:spPr>
          <a:xfrm>
            <a:off x="59375" y="124975"/>
            <a:ext cx="8520600" cy="35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ko" sz="1970"/>
              <a:t>Marketing Setting using KWfinder</a:t>
            </a:r>
            <a:endParaRPr sz="1970"/>
          </a:p>
        </p:txBody>
      </p:sp>
      <p:cxnSp>
        <p:nvCxnSpPr>
          <p:cNvPr id="160" name="Google Shape;160;p26"/>
          <p:cNvCxnSpPr/>
          <p:nvPr/>
        </p:nvCxnSpPr>
        <p:spPr>
          <a:xfrm>
            <a:off x="-7950" y="503825"/>
            <a:ext cx="9177300" cy="0"/>
          </a:xfrm>
          <a:prstGeom prst="straightConnector1">
            <a:avLst/>
          </a:prstGeom>
          <a:noFill/>
          <a:ln cap="flat" cmpd="sng" w="9525">
            <a:solidFill>
              <a:schemeClr val="dk2"/>
            </a:solidFill>
            <a:prstDash val="solid"/>
            <a:round/>
            <a:headEnd len="med" w="med" type="none"/>
            <a:tailEnd len="med" w="med" type="none"/>
          </a:ln>
        </p:spPr>
      </p:cxnSp>
      <p:pic>
        <p:nvPicPr>
          <p:cNvPr id="161" name="Google Shape;161;p26"/>
          <p:cNvPicPr preferRelativeResize="0"/>
          <p:nvPr/>
        </p:nvPicPr>
        <p:blipFill>
          <a:blip r:embed="rId3">
            <a:alphaModFix/>
          </a:blip>
          <a:stretch>
            <a:fillRect/>
          </a:stretch>
        </p:blipFill>
        <p:spPr>
          <a:xfrm>
            <a:off x="152400" y="635575"/>
            <a:ext cx="4566895" cy="43555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ko" sz="4300"/>
              <a:t>Google Keyword 광고</a:t>
            </a:r>
            <a:endParaRPr sz="4300"/>
          </a:p>
        </p:txBody>
      </p:sp>
      <p:sp>
        <p:nvSpPr>
          <p:cNvPr id="167" name="Google Shape;167;p2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55000"/>
          </a:bodyPr>
          <a:lstStyle/>
          <a:p>
            <a:pPr indent="0" lvl="0" marL="0" rtl="0" algn="ctr">
              <a:spcBef>
                <a:spcPts val="0"/>
              </a:spcBef>
              <a:spcAft>
                <a:spcPts val="0"/>
              </a:spcAft>
              <a:buNone/>
            </a:pPr>
            <a:r>
              <a:rPr lang="ko"/>
              <a:t>If you complete to set </a:t>
            </a:r>
            <a:r>
              <a:rPr b="1" lang="ko">
                <a:highlight>
                  <a:srgbClr val="FFFF00"/>
                </a:highlight>
              </a:rPr>
              <a:t>WEB(PC,Mobile) + Package + Social Media</a:t>
            </a:r>
            <a:r>
              <a:rPr lang="ko"/>
              <a:t> = </a:t>
            </a:r>
            <a:r>
              <a:rPr b="1" lang="ko">
                <a:highlight>
                  <a:srgbClr val="FFFF00"/>
                </a:highlight>
              </a:rPr>
              <a:t>Start</a:t>
            </a:r>
            <a:r>
              <a:rPr lang="ko"/>
              <a:t> </a:t>
            </a:r>
            <a:r>
              <a:rPr b="1" lang="ko">
                <a:highlight>
                  <a:srgbClr val="00FF00"/>
                </a:highlight>
              </a:rPr>
              <a:t>KWfinder.com</a:t>
            </a:r>
            <a:r>
              <a:rPr lang="ko"/>
              <a:t> and Start the </a:t>
            </a:r>
            <a:r>
              <a:rPr b="1" lang="ko">
                <a:highlight>
                  <a:srgbClr val="00FF00"/>
                </a:highlight>
              </a:rPr>
              <a:t>Social Media Marketing</a:t>
            </a:r>
            <a:r>
              <a:rPr lang="ko"/>
              <a:t> to let users to purchase the service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8"/>
          <p:cNvSpPr txBox="1"/>
          <p:nvPr>
            <p:ph type="ctrTitle"/>
          </p:nvPr>
        </p:nvSpPr>
        <p:spPr>
          <a:xfrm>
            <a:off x="59375" y="124975"/>
            <a:ext cx="8520600" cy="35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ko" sz="1970"/>
              <a:t>Marketing Setting using KWfinder</a:t>
            </a:r>
            <a:endParaRPr sz="1970"/>
          </a:p>
        </p:txBody>
      </p:sp>
      <p:cxnSp>
        <p:nvCxnSpPr>
          <p:cNvPr id="173" name="Google Shape;173;p28"/>
          <p:cNvCxnSpPr/>
          <p:nvPr/>
        </p:nvCxnSpPr>
        <p:spPr>
          <a:xfrm>
            <a:off x="-7950" y="503825"/>
            <a:ext cx="9177300" cy="0"/>
          </a:xfrm>
          <a:prstGeom prst="straightConnector1">
            <a:avLst/>
          </a:prstGeom>
          <a:noFill/>
          <a:ln cap="flat" cmpd="sng" w="9525">
            <a:solidFill>
              <a:schemeClr val="dk2"/>
            </a:solidFill>
            <a:prstDash val="solid"/>
            <a:round/>
            <a:headEnd len="med" w="med" type="none"/>
            <a:tailEnd len="med" w="med" type="none"/>
          </a:ln>
        </p:spPr>
      </p:cxnSp>
      <p:pic>
        <p:nvPicPr>
          <p:cNvPr id="174" name="Google Shape;174;p28"/>
          <p:cNvPicPr preferRelativeResize="0"/>
          <p:nvPr/>
        </p:nvPicPr>
        <p:blipFill>
          <a:blip r:embed="rId3">
            <a:alphaModFix/>
          </a:blip>
          <a:stretch>
            <a:fillRect/>
          </a:stretch>
        </p:blipFill>
        <p:spPr>
          <a:xfrm>
            <a:off x="152400" y="635575"/>
            <a:ext cx="6028989" cy="43555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29"/>
          <p:cNvPicPr preferRelativeResize="0"/>
          <p:nvPr/>
        </p:nvPicPr>
        <p:blipFill>
          <a:blip r:embed="rId3">
            <a:alphaModFix/>
          </a:blip>
          <a:stretch>
            <a:fillRect/>
          </a:stretch>
        </p:blipFill>
        <p:spPr>
          <a:xfrm>
            <a:off x="152400" y="152400"/>
            <a:ext cx="6809829" cy="48387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30"/>
          <p:cNvPicPr preferRelativeResize="0"/>
          <p:nvPr/>
        </p:nvPicPr>
        <p:blipFill>
          <a:blip r:embed="rId3">
            <a:alphaModFix/>
          </a:blip>
          <a:stretch>
            <a:fillRect/>
          </a:stretch>
        </p:blipFill>
        <p:spPr>
          <a:xfrm>
            <a:off x="152400" y="152400"/>
            <a:ext cx="8312024" cy="4838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31"/>
          <p:cNvPicPr preferRelativeResize="0"/>
          <p:nvPr/>
        </p:nvPicPr>
        <p:blipFill>
          <a:blip r:embed="rId3">
            <a:alphaModFix/>
          </a:blip>
          <a:stretch>
            <a:fillRect/>
          </a:stretch>
        </p:blipFill>
        <p:spPr>
          <a:xfrm>
            <a:off x="152400" y="152400"/>
            <a:ext cx="8004832"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59375" y="124975"/>
            <a:ext cx="8520600" cy="35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ko" sz="1970"/>
              <a:t>Marketing Setting using KWfinder</a:t>
            </a:r>
            <a:endParaRPr sz="1970"/>
          </a:p>
        </p:txBody>
      </p:sp>
      <p:sp>
        <p:nvSpPr>
          <p:cNvPr id="61" name="Google Shape;61;p14"/>
          <p:cNvSpPr txBox="1"/>
          <p:nvPr>
            <p:ph idx="1" type="subTitle"/>
          </p:nvPr>
        </p:nvSpPr>
        <p:spPr>
          <a:xfrm>
            <a:off x="311700" y="4295750"/>
            <a:ext cx="8520600" cy="792600"/>
          </a:xfrm>
          <a:prstGeom prst="rect">
            <a:avLst/>
          </a:prstGeom>
        </p:spPr>
        <p:txBody>
          <a:bodyPr anchorCtr="0" anchor="t" bIns="91425" lIns="91425" spcFirstLastPara="1" rIns="91425" wrap="square" tIns="91425">
            <a:normAutofit fontScale="55000"/>
          </a:bodyPr>
          <a:lstStyle/>
          <a:p>
            <a:pPr indent="0" lvl="0" marL="0" rtl="0" algn="l">
              <a:spcBef>
                <a:spcPts val="0"/>
              </a:spcBef>
              <a:spcAft>
                <a:spcPts val="0"/>
              </a:spcAft>
              <a:buNone/>
            </a:pPr>
            <a:r>
              <a:rPr lang="ko"/>
              <a:t>If you complete to set </a:t>
            </a:r>
            <a:r>
              <a:rPr b="1" lang="ko">
                <a:highlight>
                  <a:srgbClr val="FFFF00"/>
                </a:highlight>
              </a:rPr>
              <a:t>WEB(PC,Mobile) + Package + Social Media</a:t>
            </a:r>
            <a:r>
              <a:rPr lang="ko"/>
              <a:t> = </a:t>
            </a:r>
            <a:r>
              <a:rPr b="1" lang="ko">
                <a:highlight>
                  <a:srgbClr val="FFFF00"/>
                </a:highlight>
              </a:rPr>
              <a:t>Start</a:t>
            </a:r>
            <a:r>
              <a:rPr lang="ko"/>
              <a:t> </a:t>
            </a:r>
            <a:r>
              <a:rPr b="1" lang="ko">
                <a:highlight>
                  <a:srgbClr val="00FF00"/>
                </a:highlight>
              </a:rPr>
              <a:t>KWfinder.com</a:t>
            </a:r>
            <a:r>
              <a:rPr lang="ko"/>
              <a:t> and Start the </a:t>
            </a:r>
            <a:r>
              <a:rPr b="1" lang="ko">
                <a:highlight>
                  <a:srgbClr val="00FF00"/>
                </a:highlight>
              </a:rPr>
              <a:t>Social Media Marketing</a:t>
            </a:r>
            <a:r>
              <a:rPr lang="ko"/>
              <a:t> to let users to purchase the service</a:t>
            </a:r>
            <a:endParaRPr/>
          </a:p>
        </p:txBody>
      </p:sp>
      <p:cxnSp>
        <p:nvCxnSpPr>
          <p:cNvPr id="62" name="Google Shape;62;p14"/>
          <p:cNvCxnSpPr/>
          <p:nvPr/>
        </p:nvCxnSpPr>
        <p:spPr>
          <a:xfrm>
            <a:off x="-7950" y="503825"/>
            <a:ext cx="9177300" cy="0"/>
          </a:xfrm>
          <a:prstGeom prst="straightConnector1">
            <a:avLst/>
          </a:prstGeom>
          <a:noFill/>
          <a:ln cap="flat" cmpd="sng" w="9525">
            <a:solidFill>
              <a:schemeClr val="dk2"/>
            </a:solidFill>
            <a:prstDash val="solid"/>
            <a:round/>
            <a:headEnd len="med" w="med" type="none"/>
            <a:tailEnd len="med" w="med" type="none"/>
          </a:ln>
        </p:spPr>
      </p:cxnSp>
      <p:pic>
        <p:nvPicPr>
          <p:cNvPr id="63" name="Google Shape;63;p14"/>
          <p:cNvPicPr preferRelativeResize="0"/>
          <p:nvPr/>
        </p:nvPicPr>
        <p:blipFill>
          <a:blip r:embed="rId3">
            <a:alphaModFix/>
          </a:blip>
          <a:stretch>
            <a:fillRect/>
          </a:stretch>
        </p:blipFill>
        <p:spPr>
          <a:xfrm>
            <a:off x="152400" y="1118150"/>
            <a:ext cx="8839204" cy="2766567"/>
          </a:xfrm>
          <a:prstGeom prst="rect">
            <a:avLst/>
          </a:prstGeom>
          <a:noFill/>
          <a:ln>
            <a:noFill/>
          </a:ln>
        </p:spPr>
      </p:pic>
      <p:sp>
        <p:nvSpPr>
          <p:cNvPr id="64" name="Google Shape;64;p14"/>
          <p:cNvSpPr/>
          <p:nvPr/>
        </p:nvSpPr>
        <p:spPr>
          <a:xfrm>
            <a:off x="137300" y="2737000"/>
            <a:ext cx="2016900" cy="2721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2"/>
          <p:cNvSpPr txBox="1"/>
          <p:nvPr/>
        </p:nvSpPr>
        <p:spPr>
          <a:xfrm>
            <a:off x="273025" y="977625"/>
            <a:ext cx="4431000" cy="2589600"/>
          </a:xfrm>
          <a:prstGeom prst="rect">
            <a:avLst/>
          </a:prstGeom>
          <a:noFill/>
          <a:ln>
            <a:noFill/>
          </a:ln>
        </p:spPr>
        <p:txBody>
          <a:bodyPr anchorCtr="0" anchor="t" bIns="91425" lIns="91425" spcFirstLastPara="1" rIns="91425" wrap="square" tIns="91425">
            <a:spAutoFit/>
          </a:bodyPr>
          <a:lstStyle/>
          <a:p>
            <a:pPr indent="0" lvl="0" marL="139700" marR="139700" rtl="0" algn="l">
              <a:lnSpc>
                <a:spcPct val="115000"/>
              </a:lnSpc>
              <a:spcBef>
                <a:spcPts val="300"/>
              </a:spcBef>
              <a:spcAft>
                <a:spcPts val="0"/>
              </a:spcAft>
              <a:buNone/>
            </a:pPr>
            <a:r>
              <a:rPr lang="ko" sz="1050">
                <a:solidFill>
                  <a:srgbClr val="3C4043"/>
                </a:solidFill>
                <a:highlight>
                  <a:srgbClr val="FFFFFF"/>
                </a:highlight>
              </a:rPr>
              <a:t>passive income</a:t>
            </a:r>
            <a:endParaRPr sz="1050">
              <a:solidFill>
                <a:srgbClr val="3C4043"/>
              </a:solidFill>
              <a:highlight>
                <a:srgbClr val="FFFFFF"/>
              </a:highlight>
            </a:endParaRPr>
          </a:p>
          <a:p>
            <a:pPr indent="0" lvl="0" marL="139700" marR="139700" rtl="0" algn="l">
              <a:lnSpc>
                <a:spcPct val="115000"/>
              </a:lnSpc>
              <a:spcBef>
                <a:spcPts val="300"/>
              </a:spcBef>
              <a:spcAft>
                <a:spcPts val="0"/>
              </a:spcAft>
              <a:buNone/>
            </a:pPr>
            <a:r>
              <a:rPr lang="ko" sz="1050">
                <a:solidFill>
                  <a:srgbClr val="3C4043"/>
                </a:solidFill>
                <a:highlight>
                  <a:srgbClr val="FFFFFF"/>
                </a:highlight>
              </a:rPr>
              <a:t>passive income lifestyle</a:t>
            </a:r>
            <a:endParaRPr sz="1050">
              <a:solidFill>
                <a:srgbClr val="3C4043"/>
              </a:solidFill>
              <a:highlight>
                <a:srgbClr val="FFFFFF"/>
              </a:highlight>
            </a:endParaRPr>
          </a:p>
          <a:p>
            <a:pPr indent="0" lvl="0" marL="139700" marR="139700" rtl="0" algn="l">
              <a:lnSpc>
                <a:spcPct val="115000"/>
              </a:lnSpc>
              <a:spcBef>
                <a:spcPts val="300"/>
              </a:spcBef>
              <a:spcAft>
                <a:spcPts val="0"/>
              </a:spcAft>
              <a:buNone/>
            </a:pPr>
            <a:r>
              <a:rPr lang="ko" sz="1050">
                <a:solidFill>
                  <a:srgbClr val="3C4043"/>
                </a:solidFill>
                <a:highlight>
                  <a:srgbClr val="FFFFFF"/>
                </a:highlight>
              </a:rPr>
              <a:t>active passive income</a:t>
            </a:r>
            <a:endParaRPr sz="1050">
              <a:solidFill>
                <a:srgbClr val="3C4043"/>
              </a:solidFill>
              <a:highlight>
                <a:srgbClr val="FFFFFF"/>
              </a:highlight>
            </a:endParaRPr>
          </a:p>
          <a:p>
            <a:pPr indent="0" lvl="0" marL="139700" marR="139700" rtl="0" algn="l">
              <a:lnSpc>
                <a:spcPct val="115000"/>
              </a:lnSpc>
              <a:spcBef>
                <a:spcPts val="300"/>
              </a:spcBef>
              <a:spcAft>
                <a:spcPts val="0"/>
              </a:spcAft>
              <a:buNone/>
            </a:pPr>
            <a:r>
              <a:rPr lang="ko" sz="1050">
                <a:solidFill>
                  <a:srgbClr val="3C4043"/>
                </a:solidFill>
                <a:highlight>
                  <a:srgbClr val="FFFFFF"/>
                </a:highlight>
              </a:rPr>
              <a:t>how to earn money online for students</a:t>
            </a:r>
            <a:endParaRPr sz="1050">
              <a:solidFill>
                <a:srgbClr val="3C4043"/>
              </a:solidFill>
              <a:highlight>
                <a:srgbClr val="FFFFFF"/>
              </a:highlight>
            </a:endParaRPr>
          </a:p>
          <a:p>
            <a:pPr indent="0" lvl="0" marL="139700" marR="139700" rtl="0" algn="l">
              <a:lnSpc>
                <a:spcPct val="115000"/>
              </a:lnSpc>
              <a:spcBef>
                <a:spcPts val="300"/>
              </a:spcBef>
              <a:spcAft>
                <a:spcPts val="0"/>
              </a:spcAft>
              <a:buNone/>
            </a:pPr>
            <a:r>
              <a:rPr lang="ko" sz="1050">
                <a:solidFill>
                  <a:srgbClr val="3C4043"/>
                </a:solidFill>
                <a:highlight>
                  <a:srgbClr val="FFFFFF"/>
                </a:highlight>
              </a:rPr>
              <a:t>passive income ideas for students</a:t>
            </a:r>
            <a:endParaRPr sz="1050">
              <a:solidFill>
                <a:srgbClr val="3C4043"/>
              </a:solidFill>
              <a:highlight>
                <a:srgbClr val="FFFFFF"/>
              </a:highlight>
            </a:endParaRPr>
          </a:p>
          <a:p>
            <a:pPr indent="0" lvl="0" marL="139700" marR="139700" rtl="0" algn="l">
              <a:lnSpc>
                <a:spcPct val="115000"/>
              </a:lnSpc>
              <a:spcBef>
                <a:spcPts val="300"/>
              </a:spcBef>
              <a:spcAft>
                <a:spcPts val="0"/>
              </a:spcAft>
              <a:buNone/>
            </a:pPr>
            <a:r>
              <a:rPr lang="ko" sz="1050">
                <a:solidFill>
                  <a:srgbClr val="3C4043"/>
                </a:solidFill>
                <a:highlight>
                  <a:srgbClr val="FFFFFF"/>
                </a:highlight>
              </a:rPr>
              <a:t>active and passive income</a:t>
            </a:r>
            <a:endParaRPr sz="1050">
              <a:solidFill>
                <a:srgbClr val="3C4043"/>
              </a:solidFill>
              <a:highlight>
                <a:srgbClr val="FFFFFF"/>
              </a:highlight>
            </a:endParaRPr>
          </a:p>
          <a:p>
            <a:pPr indent="0" lvl="0" marL="139700" marR="139700" rtl="0" algn="l">
              <a:lnSpc>
                <a:spcPct val="115000"/>
              </a:lnSpc>
              <a:spcBef>
                <a:spcPts val="300"/>
              </a:spcBef>
              <a:spcAft>
                <a:spcPts val="0"/>
              </a:spcAft>
              <a:buNone/>
            </a:pPr>
            <a:r>
              <a:rPr lang="ko" sz="1050">
                <a:solidFill>
                  <a:srgbClr val="3C4043"/>
                </a:solidFill>
                <a:highlight>
                  <a:srgbClr val="FFFFFF"/>
                </a:highlight>
              </a:rPr>
              <a:t>autoincome</a:t>
            </a:r>
            <a:endParaRPr sz="1050">
              <a:solidFill>
                <a:srgbClr val="3C4043"/>
              </a:solidFill>
              <a:highlight>
                <a:srgbClr val="FFFFFF"/>
              </a:highlight>
            </a:endParaRPr>
          </a:p>
          <a:p>
            <a:pPr indent="0" lvl="0" marL="139700" marR="139700" rtl="0" algn="l">
              <a:lnSpc>
                <a:spcPct val="115000"/>
              </a:lnSpc>
              <a:spcBef>
                <a:spcPts val="300"/>
              </a:spcBef>
              <a:spcAft>
                <a:spcPts val="0"/>
              </a:spcAft>
              <a:buNone/>
            </a:pPr>
            <a:r>
              <a:rPr lang="ko" sz="1050">
                <a:solidFill>
                  <a:srgbClr val="3C4043"/>
                </a:solidFill>
                <a:highlight>
                  <a:srgbClr val="FFFFFF"/>
                </a:highlight>
              </a:rPr>
              <a:t>active income and passive income</a:t>
            </a:r>
            <a:endParaRPr sz="1050">
              <a:solidFill>
                <a:srgbClr val="3C4043"/>
              </a:solidFill>
              <a:highlight>
                <a:srgbClr val="FFFFFF"/>
              </a:highlight>
            </a:endParaRPr>
          </a:p>
          <a:p>
            <a:pPr indent="0" lvl="0" marL="139700" marR="139700" rtl="0" algn="l">
              <a:lnSpc>
                <a:spcPct val="115000"/>
              </a:lnSpc>
              <a:spcBef>
                <a:spcPts val="300"/>
              </a:spcBef>
              <a:spcAft>
                <a:spcPts val="0"/>
              </a:spcAft>
              <a:buNone/>
            </a:pPr>
            <a:r>
              <a:rPr lang="ko" sz="1050">
                <a:solidFill>
                  <a:srgbClr val="3C4043"/>
                </a:solidFill>
                <a:highlight>
                  <a:srgbClr val="FFFFFF"/>
                </a:highlight>
              </a:rPr>
              <a:t>auto income sites</a:t>
            </a:r>
            <a:endParaRPr sz="1050">
              <a:solidFill>
                <a:srgbClr val="3C4043"/>
              </a:solidFill>
              <a:highlight>
                <a:srgbClr val="FFFFFF"/>
              </a:highlight>
            </a:endParaRPr>
          </a:p>
          <a:p>
            <a:pPr indent="0" lvl="0" marL="139700" marR="139700" rtl="0" algn="l">
              <a:lnSpc>
                <a:spcPct val="115000"/>
              </a:lnSpc>
              <a:spcBef>
                <a:spcPts val="300"/>
              </a:spcBef>
              <a:spcAft>
                <a:spcPts val="0"/>
              </a:spcAft>
              <a:buNone/>
            </a:pPr>
            <a:r>
              <a:rPr lang="ko" sz="1050">
                <a:solidFill>
                  <a:srgbClr val="3C4043"/>
                </a:solidFill>
                <a:highlight>
                  <a:srgbClr val="FFFFFF"/>
                </a:highlight>
              </a:rPr>
              <a:t>how to make money as a teenager without a job</a:t>
            </a:r>
            <a:endParaRPr sz="1050">
              <a:solidFill>
                <a:srgbClr val="3C4043"/>
              </a:solidFill>
              <a:highlight>
                <a:srgbClr val="FFFFFF"/>
              </a:highlight>
            </a:endParaRPr>
          </a:p>
          <a:p>
            <a:pPr indent="0" lvl="0" marL="139700" marR="139700" rtl="0" algn="l">
              <a:lnSpc>
                <a:spcPct val="115000"/>
              </a:lnSpc>
              <a:spcBef>
                <a:spcPts val="300"/>
              </a:spcBef>
              <a:spcAft>
                <a:spcPts val="300"/>
              </a:spcAft>
              <a:buNone/>
            </a:pPr>
            <a:r>
              <a:rPr lang="ko" sz="1050">
                <a:solidFill>
                  <a:srgbClr val="3C4043"/>
                </a:solidFill>
                <a:highlight>
                  <a:srgbClr val="FFFFFF"/>
                </a:highlight>
              </a:rPr>
              <a:t>passive income for nurses</a:t>
            </a:r>
            <a:endParaRPr/>
          </a:p>
        </p:txBody>
      </p:sp>
      <p:sp>
        <p:nvSpPr>
          <p:cNvPr id="195" name="Google Shape;195;p32"/>
          <p:cNvSpPr txBox="1"/>
          <p:nvPr/>
        </p:nvSpPr>
        <p:spPr>
          <a:xfrm>
            <a:off x="231675" y="381375"/>
            <a:ext cx="4431000" cy="531000"/>
          </a:xfrm>
          <a:prstGeom prst="rect">
            <a:avLst/>
          </a:prstGeom>
          <a:noFill/>
          <a:ln>
            <a:noFill/>
          </a:ln>
        </p:spPr>
        <p:txBody>
          <a:bodyPr anchorCtr="0" anchor="t" bIns="91425" lIns="91425" spcFirstLastPara="1" rIns="91425" wrap="square" tIns="91425">
            <a:spAutoFit/>
          </a:bodyPr>
          <a:lstStyle/>
          <a:p>
            <a:pPr indent="0" lvl="0" marL="139700" marR="139700" rtl="0" algn="l">
              <a:lnSpc>
                <a:spcPct val="115000"/>
              </a:lnSpc>
              <a:spcBef>
                <a:spcPts val="300"/>
              </a:spcBef>
              <a:spcAft>
                <a:spcPts val="300"/>
              </a:spcAft>
              <a:buNone/>
            </a:pPr>
            <a:r>
              <a:rPr lang="ko" sz="2250">
                <a:solidFill>
                  <a:srgbClr val="3C4043"/>
                </a:solidFill>
                <a:highlight>
                  <a:srgbClr val="FFFFFF"/>
                </a:highlight>
              </a:rPr>
              <a:t>CPC Keywords</a:t>
            </a:r>
            <a:endParaRPr sz="2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33"/>
          <p:cNvPicPr preferRelativeResize="0"/>
          <p:nvPr/>
        </p:nvPicPr>
        <p:blipFill rotWithShape="1">
          <a:blip r:embed="rId3">
            <a:alphaModFix/>
          </a:blip>
          <a:srcRect b="0" l="0" r="14096" t="0"/>
          <a:stretch/>
        </p:blipFill>
        <p:spPr>
          <a:xfrm>
            <a:off x="222875" y="430925"/>
            <a:ext cx="5978400" cy="4161850"/>
          </a:xfrm>
          <a:prstGeom prst="rect">
            <a:avLst/>
          </a:prstGeom>
          <a:noFill/>
          <a:ln>
            <a:noFill/>
          </a:ln>
        </p:spPr>
      </p:pic>
      <p:sp>
        <p:nvSpPr>
          <p:cNvPr id="201" name="Google Shape;201;p33"/>
          <p:cNvSpPr txBox="1"/>
          <p:nvPr/>
        </p:nvSpPr>
        <p:spPr>
          <a:xfrm>
            <a:off x="6315775" y="1656450"/>
            <a:ext cx="2783100" cy="195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ko" sz="1150">
                <a:solidFill>
                  <a:srgbClr val="0D0D0D"/>
                </a:solidFill>
                <a:highlight>
                  <a:srgbClr val="FFFFFF"/>
                </a:highlight>
              </a:rPr>
              <a:t>💵www.bitcopier.io 🚀[Updated Event] 50% Discount Today Only! 7yrs Qualified Profit Robot 2023 New Updated and Released🚀#passiveincome #incomelifestyle #bitcopier #how to earn money online for students #passive income ideas for students #active and passive income #autoincome #bitcopier #auto income sites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34"/>
          <p:cNvPicPr preferRelativeResize="0"/>
          <p:nvPr/>
        </p:nvPicPr>
        <p:blipFill>
          <a:blip r:embed="rId3">
            <a:alphaModFix/>
          </a:blip>
          <a:stretch>
            <a:fillRect/>
          </a:stretch>
        </p:blipFill>
        <p:spPr>
          <a:xfrm>
            <a:off x="469475" y="704058"/>
            <a:ext cx="4810701" cy="363531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35"/>
          <p:cNvPicPr preferRelativeResize="0"/>
          <p:nvPr/>
        </p:nvPicPr>
        <p:blipFill>
          <a:blip r:embed="rId3">
            <a:alphaModFix/>
          </a:blip>
          <a:stretch>
            <a:fillRect/>
          </a:stretch>
        </p:blipFill>
        <p:spPr>
          <a:xfrm>
            <a:off x="306700" y="407475"/>
            <a:ext cx="5427776" cy="4328550"/>
          </a:xfrm>
          <a:prstGeom prst="rect">
            <a:avLst/>
          </a:prstGeom>
          <a:noFill/>
          <a:ln>
            <a:noFill/>
          </a:ln>
        </p:spPr>
      </p:pic>
      <p:sp>
        <p:nvSpPr>
          <p:cNvPr id="212" name="Google Shape;212;p35"/>
          <p:cNvSpPr txBox="1"/>
          <p:nvPr/>
        </p:nvSpPr>
        <p:spPr>
          <a:xfrm>
            <a:off x="5997825" y="1948350"/>
            <a:ext cx="30000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ko" sz="1150">
                <a:solidFill>
                  <a:srgbClr val="0D0D0D"/>
                </a:solidFill>
                <a:highlight>
                  <a:srgbClr val="FFFFFF"/>
                </a:highlight>
              </a:rPr>
              <a:t>Released🚀#passiveincome #incomelifestyle #bitcopier #how to earn money online for students #passive income ideas for students #active and passive income #autoincome #bitcopier #auto income sites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6"/>
          <p:cNvSpPr txBox="1"/>
          <p:nvPr/>
        </p:nvSpPr>
        <p:spPr>
          <a:xfrm>
            <a:off x="5997825" y="1948350"/>
            <a:ext cx="30000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ko" sz="1150">
                <a:solidFill>
                  <a:srgbClr val="0D0D0D"/>
                </a:solidFill>
                <a:highlight>
                  <a:srgbClr val="FFFFFF"/>
                </a:highlight>
              </a:rPr>
              <a:t>Released🚀#passiveincome #incomelifestyle #bitcopier #how to earn money online for students #passive income ideas for students #active and passive income #autoincome #bitcopier #auto income sites</a:t>
            </a:r>
            <a:endParaRPr/>
          </a:p>
        </p:txBody>
      </p:sp>
      <p:pic>
        <p:nvPicPr>
          <p:cNvPr id="218" name="Google Shape;218;p36"/>
          <p:cNvPicPr preferRelativeResize="0"/>
          <p:nvPr/>
        </p:nvPicPr>
        <p:blipFill>
          <a:blip r:embed="rId3">
            <a:alphaModFix/>
          </a:blip>
          <a:stretch>
            <a:fillRect/>
          </a:stretch>
        </p:blipFill>
        <p:spPr>
          <a:xfrm>
            <a:off x="187625" y="989100"/>
            <a:ext cx="5693023" cy="347705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7"/>
          <p:cNvSpPr txBox="1"/>
          <p:nvPr/>
        </p:nvSpPr>
        <p:spPr>
          <a:xfrm>
            <a:off x="5997825" y="1948350"/>
            <a:ext cx="30000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ko" sz="1150">
                <a:solidFill>
                  <a:srgbClr val="0D0D0D"/>
                </a:solidFill>
                <a:highlight>
                  <a:srgbClr val="FFFFFF"/>
                </a:highlight>
              </a:rPr>
              <a:t>Released🚀#passiveincome #incomelifestyle #bitcopier #how to earn money online for students #passive income ideas for students #active and passive income #autoincome #bitcopier #auto income sites</a:t>
            </a:r>
            <a:endParaRPr/>
          </a:p>
        </p:txBody>
      </p:sp>
      <p:pic>
        <p:nvPicPr>
          <p:cNvPr id="224" name="Google Shape;224;p37"/>
          <p:cNvPicPr preferRelativeResize="0"/>
          <p:nvPr/>
        </p:nvPicPr>
        <p:blipFill>
          <a:blip r:embed="rId3">
            <a:alphaModFix/>
          </a:blip>
          <a:stretch>
            <a:fillRect/>
          </a:stretch>
        </p:blipFill>
        <p:spPr>
          <a:xfrm>
            <a:off x="178825" y="318013"/>
            <a:ext cx="5693025" cy="450746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38"/>
          <p:cNvPicPr preferRelativeResize="0"/>
          <p:nvPr/>
        </p:nvPicPr>
        <p:blipFill>
          <a:blip r:embed="rId3">
            <a:alphaModFix/>
          </a:blip>
          <a:stretch>
            <a:fillRect/>
          </a:stretch>
        </p:blipFill>
        <p:spPr>
          <a:xfrm>
            <a:off x="531150" y="78799"/>
            <a:ext cx="7766276" cy="5064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39"/>
          <p:cNvPicPr preferRelativeResize="0"/>
          <p:nvPr/>
        </p:nvPicPr>
        <p:blipFill>
          <a:blip r:embed="rId3">
            <a:alphaModFix/>
          </a:blip>
          <a:stretch>
            <a:fillRect/>
          </a:stretch>
        </p:blipFill>
        <p:spPr>
          <a:xfrm>
            <a:off x="152400" y="152400"/>
            <a:ext cx="7790750" cy="4838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40"/>
          <p:cNvPicPr preferRelativeResize="0"/>
          <p:nvPr/>
        </p:nvPicPr>
        <p:blipFill>
          <a:blip r:embed="rId3">
            <a:alphaModFix/>
          </a:blip>
          <a:stretch>
            <a:fillRect/>
          </a:stretch>
        </p:blipFill>
        <p:spPr>
          <a:xfrm>
            <a:off x="152400" y="152400"/>
            <a:ext cx="6407497" cy="4838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41"/>
          <p:cNvPicPr preferRelativeResize="0"/>
          <p:nvPr/>
        </p:nvPicPr>
        <p:blipFill>
          <a:blip r:embed="rId3">
            <a:alphaModFix/>
          </a:blip>
          <a:stretch>
            <a:fillRect/>
          </a:stretch>
        </p:blipFill>
        <p:spPr>
          <a:xfrm>
            <a:off x="152400" y="152400"/>
            <a:ext cx="8759609" cy="4838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ctrTitle"/>
          </p:nvPr>
        </p:nvSpPr>
        <p:spPr>
          <a:xfrm>
            <a:off x="59375" y="124975"/>
            <a:ext cx="8520600" cy="35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ko" sz="1970"/>
              <a:t>Marketing Setting using KWfinder</a:t>
            </a:r>
            <a:endParaRPr sz="1970"/>
          </a:p>
        </p:txBody>
      </p:sp>
      <p:sp>
        <p:nvSpPr>
          <p:cNvPr id="70" name="Google Shape;70;p15"/>
          <p:cNvSpPr txBox="1"/>
          <p:nvPr>
            <p:ph idx="1" type="subTitle"/>
          </p:nvPr>
        </p:nvSpPr>
        <p:spPr>
          <a:xfrm>
            <a:off x="311700" y="4295750"/>
            <a:ext cx="8520600" cy="792600"/>
          </a:xfrm>
          <a:prstGeom prst="rect">
            <a:avLst/>
          </a:prstGeom>
        </p:spPr>
        <p:txBody>
          <a:bodyPr anchorCtr="0" anchor="t" bIns="91425" lIns="91425" spcFirstLastPara="1" rIns="91425" wrap="square" tIns="91425">
            <a:normAutofit fontScale="55000"/>
          </a:bodyPr>
          <a:lstStyle/>
          <a:p>
            <a:pPr indent="0" lvl="0" marL="0" rtl="0" algn="l">
              <a:spcBef>
                <a:spcPts val="0"/>
              </a:spcBef>
              <a:spcAft>
                <a:spcPts val="0"/>
              </a:spcAft>
              <a:buNone/>
            </a:pPr>
            <a:r>
              <a:rPr lang="ko"/>
              <a:t>If you complete to set </a:t>
            </a:r>
            <a:r>
              <a:rPr b="1" lang="ko">
                <a:highlight>
                  <a:srgbClr val="FFFF00"/>
                </a:highlight>
              </a:rPr>
              <a:t>WEB(PC,Mobile) + Package + Social Media</a:t>
            </a:r>
            <a:r>
              <a:rPr lang="ko"/>
              <a:t> = </a:t>
            </a:r>
            <a:r>
              <a:rPr b="1" lang="ko">
                <a:highlight>
                  <a:srgbClr val="FFFF00"/>
                </a:highlight>
              </a:rPr>
              <a:t>Start</a:t>
            </a:r>
            <a:r>
              <a:rPr lang="ko"/>
              <a:t> </a:t>
            </a:r>
            <a:r>
              <a:rPr b="1" lang="ko">
                <a:highlight>
                  <a:srgbClr val="00FF00"/>
                </a:highlight>
              </a:rPr>
              <a:t>KWfinder.com</a:t>
            </a:r>
            <a:r>
              <a:rPr lang="ko"/>
              <a:t> and Start the </a:t>
            </a:r>
            <a:r>
              <a:rPr b="1" lang="ko">
                <a:highlight>
                  <a:srgbClr val="00FF00"/>
                </a:highlight>
              </a:rPr>
              <a:t>Social Media Marketing</a:t>
            </a:r>
            <a:r>
              <a:rPr lang="ko"/>
              <a:t> to let users to purchase the service</a:t>
            </a:r>
            <a:endParaRPr/>
          </a:p>
        </p:txBody>
      </p:sp>
      <p:cxnSp>
        <p:nvCxnSpPr>
          <p:cNvPr id="71" name="Google Shape;71;p15"/>
          <p:cNvCxnSpPr/>
          <p:nvPr/>
        </p:nvCxnSpPr>
        <p:spPr>
          <a:xfrm>
            <a:off x="-7950" y="503825"/>
            <a:ext cx="9177300" cy="0"/>
          </a:xfrm>
          <a:prstGeom prst="straightConnector1">
            <a:avLst/>
          </a:prstGeom>
          <a:noFill/>
          <a:ln cap="flat" cmpd="sng" w="9525">
            <a:solidFill>
              <a:schemeClr val="dk2"/>
            </a:solidFill>
            <a:prstDash val="solid"/>
            <a:round/>
            <a:headEnd len="med" w="med" type="none"/>
            <a:tailEnd len="med" w="med" type="none"/>
          </a:ln>
        </p:spPr>
      </p:cxnSp>
      <p:sp>
        <p:nvSpPr>
          <p:cNvPr id="72" name="Google Shape;72;p15"/>
          <p:cNvSpPr txBox="1"/>
          <p:nvPr/>
        </p:nvSpPr>
        <p:spPr>
          <a:xfrm>
            <a:off x="5206025" y="660550"/>
            <a:ext cx="34788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ko" sz="1200"/>
              <a:t>(Get Lucky 50% D/C)👍(Special Chance!) https://www.bitcopier.io</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ko" sz="1200"/>
              <a:t>Secret Robot Just Released for Auto Crypto Traders! The World Best, Qualified with Crypto Investment Robot 📈 </a:t>
            </a:r>
            <a:endParaRPr sz="1200"/>
          </a:p>
          <a:p>
            <a:pPr indent="0" lvl="0" marL="0" rtl="0" algn="l">
              <a:spcBef>
                <a:spcPts val="0"/>
              </a:spcBef>
              <a:spcAft>
                <a:spcPts val="0"/>
              </a:spcAft>
              <a:buNone/>
            </a:pPr>
            <a:r>
              <a:rPr lang="ko" sz="1200"/>
              <a:t>ALL In ONE for a lifetime D/C opened</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ko" sz="1200"/>
              <a:t>Don't miss the opportunity. 🎉🎉Automated investment linked to Real-Time economic indicator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ko" sz="1200"/>
              <a:t>Profit realization based on candlestick pattern analysis! Cheers!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ko" sz="1200"/>
              <a:t>#autotrading #auto trading app #trading auto #best automated trading platform #automated crypto trading bot #auto trading software</a:t>
            </a:r>
            <a:endParaRPr sz="1200"/>
          </a:p>
        </p:txBody>
      </p:sp>
      <p:pic>
        <p:nvPicPr>
          <p:cNvPr id="73" name="Google Shape;73;p15"/>
          <p:cNvPicPr preferRelativeResize="0"/>
          <p:nvPr/>
        </p:nvPicPr>
        <p:blipFill>
          <a:blip r:embed="rId3">
            <a:alphaModFix/>
          </a:blip>
          <a:stretch>
            <a:fillRect/>
          </a:stretch>
        </p:blipFill>
        <p:spPr>
          <a:xfrm>
            <a:off x="953875" y="635575"/>
            <a:ext cx="3779021" cy="350777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42"/>
          <p:cNvPicPr preferRelativeResize="0"/>
          <p:nvPr/>
        </p:nvPicPr>
        <p:blipFill>
          <a:blip r:embed="rId3">
            <a:alphaModFix/>
          </a:blip>
          <a:stretch>
            <a:fillRect/>
          </a:stretch>
        </p:blipFill>
        <p:spPr>
          <a:xfrm>
            <a:off x="152400" y="152400"/>
            <a:ext cx="6582200" cy="4838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43"/>
          <p:cNvPicPr preferRelativeResize="0"/>
          <p:nvPr/>
        </p:nvPicPr>
        <p:blipFill>
          <a:blip r:embed="rId3">
            <a:alphaModFix/>
          </a:blip>
          <a:stretch>
            <a:fillRect/>
          </a:stretch>
        </p:blipFill>
        <p:spPr>
          <a:xfrm>
            <a:off x="152400" y="152400"/>
            <a:ext cx="5537306" cy="4838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44"/>
          <p:cNvPicPr preferRelativeResize="0"/>
          <p:nvPr/>
        </p:nvPicPr>
        <p:blipFill>
          <a:blip r:embed="rId3">
            <a:alphaModFix/>
          </a:blip>
          <a:stretch>
            <a:fillRect/>
          </a:stretch>
        </p:blipFill>
        <p:spPr>
          <a:xfrm>
            <a:off x="152400" y="152400"/>
            <a:ext cx="8141488" cy="4838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45"/>
          <p:cNvPicPr preferRelativeResize="0"/>
          <p:nvPr/>
        </p:nvPicPr>
        <p:blipFill>
          <a:blip r:embed="rId3">
            <a:alphaModFix/>
          </a:blip>
          <a:stretch>
            <a:fillRect/>
          </a:stretch>
        </p:blipFill>
        <p:spPr>
          <a:xfrm>
            <a:off x="152400" y="152400"/>
            <a:ext cx="8839202" cy="46001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ctrTitle"/>
          </p:nvPr>
        </p:nvSpPr>
        <p:spPr>
          <a:xfrm>
            <a:off x="59375" y="124975"/>
            <a:ext cx="8520600" cy="35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ko" sz="1970"/>
              <a:t>Marketing Setting using KWfinder</a:t>
            </a:r>
            <a:endParaRPr sz="1970"/>
          </a:p>
        </p:txBody>
      </p:sp>
      <p:cxnSp>
        <p:nvCxnSpPr>
          <p:cNvPr id="79" name="Google Shape;79;p16"/>
          <p:cNvCxnSpPr/>
          <p:nvPr/>
        </p:nvCxnSpPr>
        <p:spPr>
          <a:xfrm>
            <a:off x="-7950" y="503825"/>
            <a:ext cx="9177300" cy="0"/>
          </a:xfrm>
          <a:prstGeom prst="straightConnector1">
            <a:avLst/>
          </a:prstGeom>
          <a:noFill/>
          <a:ln cap="flat" cmpd="sng" w="9525">
            <a:solidFill>
              <a:schemeClr val="dk2"/>
            </a:solidFill>
            <a:prstDash val="solid"/>
            <a:round/>
            <a:headEnd len="med" w="med" type="none"/>
            <a:tailEnd len="med" w="med" type="none"/>
          </a:ln>
        </p:spPr>
      </p:cxnSp>
      <p:sp>
        <p:nvSpPr>
          <p:cNvPr id="80" name="Google Shape;80;p16"/>
          <p:cNvSpPr txBox="1"/>
          <p:nvPr/>
        </p:nvSpPr>
        <p:spPr>
          <a:xfrm>
            <a:off x="177025" y="915975"/>
            <a:ext cx="8833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ko" sz="1200" u="sng">
                <a:solidFill>
                  <a:schemeClr val="hlink"/>
                </a:solidFill>
                <a:hlinkClick r:id="rId3"/>
              </a:rPr>
              <a:t>https://business.facebook.com/business/loginpage/?next=latest%3Fnav_ref%3Digb_web_m&amp;login_options[0]=IG</a:t>
            </a:r>
            <a:r>
              <a:rPr lang="ko" sz="1200"/>
              <a:t> </a:t>
            </a:r>
            <a:endParaRPr sz="1200"/>
          </a:p>
        </p:txBody>
      </p:sp>
      <p:pic>
        <p:nvPicPr>
          <p:cNvPr id="81" name="Google Shape;81;p16"/>
          <p:cNvPicPr preferRelativeResize="0"/>
          <p:nvPr/>
        </p:nvPicPr>
        <p:blipFill>
          <a:blip r:embed="rId4">
            <a:alphaModFix/>
          </a:blip>
          <a:stretch>
            <a:fillRect/>
          </a:stretch>
        </p:blipFill>
        <p:spPr>
          <a:xfrm>
            <a:off x="311700" y="1384825"/>
            <a:ext cx="3189219" cy="2705675"/>
          </a:xfrm>
          <a:prstGeom prst="rect">
            <a:avLst/>
          </a:prstGeom>
          <a:noFill/>
          <a:ln>
            <a:noFill/>
          </a:ln>
        </p:spPr>
      </p:pic>
      <p:pic>
        <p:nvPicPr>
          <p:cNvPr id="82" name="Google Shape;82;p16"/>
          <p:cNvPicPr preferRelativeResize="0"/>
          <p:nvPr/>
        </p:nvPicPr>
        <p:blipFill>
          <a:blip r:embed="rId5">
            <a:alphaModFix/>
          </a:blip>
          <a:stretch>
            <a:fillRect/>
          </a:stretch>
        </p:blipFill>
        <p:spPr>
          <a:xfrm>
            <a:off x="3516812" y="1333000"/>
            <a:ext cx="3118575" cy="2809300"/>
          </a:xfrm>
          <a:prstGeom prst="rect">
            <a:avLst/>
          </a:prstGeom>
          <a:noFill/>
          <a:ln>
            <a:noFill/>
          </a:ln>
        </p:spPr>
      </p:pic>
      <p:pic>
        <p:nvPicPr>
          <p:cNvPr id="83" name="Google Shape;83;p16"/>
          <p:cNvPicPr preferRelativeResize="0"/>
          <p:nvPr/>
        </p:nvPicPr>
        <p:blipFill>
          <a:blip r:embed="rId6">
            <a:alphaModFix/>
          </a:blip>
          <a:stretch>
            <a:fillRect/>
          </a:stretch>
        </p:blipFill>
        <p:spPr>
          <a:xfrm>
            <a:off x="6651275" y="1466663"/>
            <a:ext cx="2518075" cy="2541999"/>
          </a:xfrm>
          <a:prstGeom prst="rect">
            <a:avLst/>
          </a:prstGeom>
          <a:noFill/>
          <a:ln>
            <a:noFill/>
          </a:ln>
        </p:spPr>
      </p:pic>
      <p:sp>
        <p:nvSpPr>
          <p:cNvPr id="84" name="Google Shape;84;p16"/>
          <p:cNvSpPr txBox="1"/>
          <p:nvPr/>
        </p:nvSpPr>
        <p:spPr>
          <a:xfrm>
            <a:off x="382250" y="4274250"/>
            <a:ext cx="8833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ko" sz="1200"/>
              <a:t>Pro 계정확인완료</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ctrTitle"/>
          </p:nvPr>
        </p:nvSpPr>
        <p:spPr>
          <a:xfrm>
            <a:off x="59375" y="124975"/>
            <a:ext cx="8520600" cy="35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ko" sz="1970"/>
              <a:t>Marketing Setting using KWfinder</a:t>
            </a:r>
            <a:endParaRPr sz="1970"/>
          </a:p>
        </p:txBody>
      </p:sp>
      <p:cxnSp>
        <p:nvCxnSpPr>
          <p:cNvPr id="90" name="Google Shape;90;p17"/>
          <p:cNvCxnSpPr/>
          <p:nvPr/>
        </p:nvCxnSpPr>
        <p:spPr>
          <a:xfrm>
            <a:off x="-7950" y="503825"/>
            <a:ext cx="9177300" cy="0"/>
          </a:xfrm>
          <a:prstGeom prst="straightConnector1">
            <a:avLst/>
          </a:prstGeom>
          <a:noFill/>
          <a:ln cap="flat" cmpd="sng" w="9525">
            <a:solidFill>
              <a:schemeClr val="dk2"/>
            </a:solidFill>
            <a:prstDash val="solid"/>
            <a:round/>
            <a:headEnd len="med" w="med" type="none"/>
            <a:tailEnd len="med" w="med" type="none"/>
          </a:ln>
        </p:spPr>
      </p:cxnSp>
      <p:pic>
        <p:nvPicPr>
          <p:cNvPr id="91" name="Google Shape;91;p17"/>
          <p:cNvPicPr preferRelativeResize="0"/>
          <p:nvPr/>
        </p:nvPicPr>
        <p:blipFill>
          <a:blip r:embed="rId3">
            <a:alphaModFix/>
          </a:blip>
          <a:stretch>
            <a:fillRect/>
          </a:stretch>
        </p:blipFill>
        <p:spPr>
          <a:xfrm>
            <a:off x="135575" y="644700"/>
            <a:ext cx="6383524" cy="4311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ctrTitle"/>
          </p:nvPr>
        </p:nvSpPr>
        <p:spPr>
          <a:xfrm>
            <a:off x="59375" y="124975"/>
            <a:ext cx="8520600" cy="35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ko" sz="1970"/>
              <a:t>Marketing Setting using KWfinder</a:t>
            </a:r>
            <a:endParaRPr sz="1970"/>
          </a:p>
        </p:txBody>
      </p:sp>
      <p:cxnSp>
        <p:nvCxnSpPr>
          <p:cNvPr id="97" name="Google Shape;97;p18"/>
          <p:cNvCxnSpPr/>
          <p:nvPr/>
        </p:nvCxnSpPr>
        <p:spPr>
          <a:xfrm>
            <a:off x="-7950" y="503825"/>
            <a:ext cx="9177300" cy="0"/>
          </a:xfrm>
          <a:prstGeom prst="straightConnector1">
            <a:avLst/>
          </a:prstGeom>
          <a:noFill/>
          <a:ln cap="flat" cmpd="sng" w="9525">
            <a:solidFill>
              <a:schemeClr val="dk2"/>
            </a:solidFill>
            <a:prstDash val="solid"/>
            <a:round/>
            <a:headEnd len="med" w="med" type="none"/>
            <a:tailEnd len="med" w="med" type="none"/>
          </a:ln>
        </p:spPr>
      </p:cxnSp>
      <p:sp>
        <p:nvSpPr>
          <p:cNvPr id="98" name="Google Shape;98;p18"/>
          <p:cNvSpPr txBox="1"/>
          <p:nvPr/>
        </p:nvSpPr>
        <p:spPr>
          <a:xfrm>
            <a:off x="5874500" y="832200"/>
            <a:ext cx="3000000" cy="4311300"/>
          </a:xfrm>
          <a:prstGeom prst="rect">
            <a:avLst/>
          </a:prstGeom>
          <a:noFill/>
          <a:ln>
            <a:noFill/>
          </a:ln>
        </p:spPr>
        <p:txBody>
          <a:bodyPr anchorCtr="0" anchor="t" bIns="91425" lIns="91425" spcFirstLastPara="1" rIns="91425" wrap="square" tIns="91425">
            <a:spAutoFit/>
          </a:bodyPr>
          <a:lstStyle/>
          <a:p>
            <a:pPr indent="0" lvl="0" marL="127000" marR="127000" rtl="0" algn="l">
              <a:lnSpc>
                <a:spcPct val="142858"/>
              </a:lnSpc>
              <a:spcBef>
                <a:spcPts val="0"/>
              </a:spcBef>
              <a:spcAft>
                <a:spcPts val="0"/>
              </a:spcAft>
              <a:buNone/>
            </a:pPr>
            <a:r>
              <a:rPr lang="ko" sz="800">
                <a:solidFill>
                  <a:srgbClr val="1C2B33"/>
                </a:solidFill>
                <a:highlight>
                  <a:srgbClr val="F0F2F5"/>
                </a:highlight>
              </a:rPr>
              <a:t>타겟 상세 정보</a:t>
            </a:r>
            <a:endParaRPr sz="800">
              <a:solidFill>
                <a:srgbClr val="1C2B33"/>
              </a:solidFill>
              <a:highlight>
                <a:srgbClr val="F0F2F5"/>
              </a:highlight>
            </a:endParaRPr>
          </a:p>
          <a:p>
            <a:pPr indent="0" lvl="0" marL="127000" marR="127000" rtl="0" algn="l">
              <a:lnSpc>
                <a:spcPct val="133334"/>
              </a:lnSpc>
              <a:spcBef>
                <a:spcPts val="0"/>
              </a:spcBef>
              <a:spcAft>
                <a:spcPts val="0"/>
              </a:spcAft>
              <a:buNone/>
            </a:pPr>
            <a:r>
              <a:rPr lang="ko" sz="800">
                <a:solidFill>
                  <a:srgbClr val="1C2B33"/>
                </a:solidFill>
                <a:highlight>
                  <a:srgbClr val="F0F2F5"/>
                </a:highlight>
              </a:rPr>
              <a:t>위치 - 거주지: 홍콩, 인도: 뉴델리 Railway Station Road (+16km) Delhi, 파키스탄: Punjab, 미국: California; Manhathan, New York City(+2km)</a:t>
            </a:r>
            <a:endParaRPr sz="800">
              <a:solidFill>
                <a:srgbClr val="1C2B33"/>
              </a:solidFill>
              <a:highlight>
                <a:srgbClr val="F0F2F5"/>
              </a:highlight>
            </a:endParaRPr>
          </a:p>
          <a:p>
            <a:pPr indent="0" lvl="0" marL="127000" marR="127000" rtl="0" algn="l">
              <a:lnSpc>
                <a:spcPct val="133334"/>
              </a:lnSpc>
              <a:spcBef>
                <a:spcPts val="200"/>
              </a:spcBef>
              <a:spcAft>
                <a:spcPts val="0"/>
              </a:spcAft>
              <a:buNone/>
            </a:pPr>
            <a:r>
              <a:rPr lang="ko" sz="800">
                <a:solidFill>
                  <a:srgbClr val="1C2B33"/>
                </a:solidFill>
                <a:highlight>
                  <a:srgbClr val="F0F2F5"/>
                </a:highlight>
              </a:rPr>
              <a:t>연령: 18~65+</a:t>
            </a:r>
            <a:endParaRPr sz="800">
              <a:solidFill>
                <a:srgbClr val="1C2B33"/>
              </a:solidFill>
              <a:highlight>
                <a:srgbClr val="F0F2F5"/>
              </a:highlight>
            </a:endParaRPr>
          </a:p>
          <a:p>
            <a:pPr indent="0" lvl="0" marL="127000" marR="127000" rtl="0" algn="l">
              <a:lnSpc>
                <a:spcPct val="133334"/>
              </a:lnSpc>
              <a:spcBef>
                <a:spcPts val="200"/>
              </a:spcBef>
              <a:spcAft>
                <a:spcPts val="0"/>
              </a:spcAft>
              <a:buNone/>
            </a:pPr>
            <a:r>
              <a:rPr lang="ko" sz="800">
                <a:solidFill>
                  <a:srgbClr val="1C2B33"/>
                </a:solidFill>
                <a:highlight>
                  <a:srgbClr val="F0F2F5"/>
                </a:highlight>
              </a:rPr>
              <a:t>일치하는 사람: 관심사: 소규모 기업, 영업, 돈, Financial economics, 투자, 비즈니스, 부동산, Lifehacker, 경제학, AutoTraderSA, 경영 또는 Investing.com, 행동: 여행에서 2주 전에 돌아온 사람, 인도에 거주하며 중고가 상품을 선호하는 사람, 인도에 거주하며 고가 상품을 선호하는 사람, 축구 팬(콘텐츠 참여도 보통), 축구 팬(콘텐츠 참여도 높음), 터키에 거주하며 중고가 상품을 선호하는 사람, 터키에 거주하며 고가 상품을 선호하는 사람, 파키스탄에 거주하며 고가 상품을 선호하는 사람, 파키스탄에 거주하며 중고가 상품을 선호하는 사람 또는 새 활성 비즈니스(&lt; 6개월), 학력 수준: 대학교 재학 중, 대학교 졸업, 고등학교 졸업, 대학 중퇴, 대학원 재학 중, 대학원 중퇴 또는 미지정, 직장: Autotrader, 결혼/연애 상태: 싱글, 업종: IT 및 기술 서비스, 비즈니스 및 금융, 건축 및 엔지니어링, B2B 대기업 직원(직원 500명 이상), 중간 규모 B2B 기업 직원(직원 200~500명) 또는 IT 의사 결정자, 소득: 가구 소득: 상위 5%의 우편번호(미국), 가구 소득: 상위 10%의 우편번호(미국), 가구 소득: 상위 10%~25%의 우편번호(미국) 또는 가구 소득: 상위 25%~50%의 우편번호(미국), 대학교: 1997-2026</a:t>
            </a:r>
            <a:endParaRPr sz="800">
              <a:solidFill>
                <a:srgbClr val="1C2B33"/>
              </a:solidFill>
              <a:highlight>
                <a:srgbClr val="F0F2F5"/>
              </a:highlight>
            </a:endParaRPr>
          </a:p>
        </p:txBody>
      </p:sp>
      <p:pic>
        <p:nvPicPr>
          <p:cNvPr id="99" name="Google Shape;99;p18"/>
          <p:cNvPicPr preferRelativeResize="0"/>
          <p:nvPr/>
        </p:nvPicPr>
        <p:blipFill>
          <a:blip r:embed="rId3">
            <a:alphaModFix/>
          </a:blip>
          <a:stretch>
            <a:fillRect/>
          </a:stretch>
        </p:blipFill>
        <p:spPr>
          <a:xfrm>
            <a:off x="304800" y="832200"/>
            <a:ext cx="5569699" cy="39339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ctrTitle"/>
          </p:nvPr>
        </p:nvSpPr>
        <p:spPr>
          <a:xfrm>
            <a:off x="59375" y="124975"/>
            <a:ext cx="8520600" cy="35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ko" sz="1970"/>
              <a:t>Marketing Setting using KWfinder</a:t>
            </a:r>
            <a:endParaRPr sz="1970"/>
          </a:p>
        </p:txBody>
      </p:sp>
      <p:cxnSp>
        <p:nvCxnSpPr>
          <p:cNvPr id="105" name="Google Shape;105;p19"/>
          <p:cNvCxnSpPr/>
          <p:nvPr/>
        </p:nvCxnSpPr>
        <p:spPr>
          <a:xfrm>
            <a:off x="-7950" y="503825"/>
            <a:ext cx="9177300" cy="0"/>
          </a:xfrm>
          <a:prstGeom prst="straightConnector1">
            <a:avLst/>
          </a:prstGeom>
          <a:noFill/>
          <a:ln cap="flat" cmpd="sng" w="9525">
            <a:solidFill>
              <a:schemeClr val="dk2"/>
            </a:solidFill>
            <a:prstDash val="solid"/>
            <a:round/>
            <a:headEnd len="med" w="med" type="none"/>
            <a:tailEnd len="med" w="med" type="none"/>
          </a:ln>
        </p:spPr>
      </p:cxnSp>
      <p:sp>
        <p:nvSpPr>
          <p:cNvPr id="106" name="Google Shape;106;p19"/>
          <p:cNvSpPr txBox="1"/>
          <p:nvPr/>
        </p:nvSpPr>
        <p:spPr>
          <a:xfrm>
            <a:off x="5874500" y="1580825"/>
            <a:ext cx="3000000" cy="2462700"/>
          </a:xfrm>
          <a:prstGeom prst="rect">
            <a:avLst/>
          </a:prstGeom>
          <a:noFill/>
          <a:ln>
            <a:noFill/>
          </a:ln>
        </p:spPr>
        <p:txBody>
          <a:bodyPr anchorCtr="0" anchor="t" bIns="91425" lIns="91425" spcFirstLastPara="1" rIns="91425" wrap="square" tIns="91425">
            <a:spAutoFit/>
          </a:bodyPr>
          <a:lstStyle/>
          <a:p>
            <a:pPr indent="0" lvl="0" marL="127000" marR="127000" rtl="0" algn="l">
              <a:lnSpc>
                <a:spcPct val="133334"/>
              </a:lnSpc>
              <a:spcBef>
                <a:spcPts val="200"/>
              </a:spcBef>
              <a:spcAft>
                <a:spcPts val="0"/>
              </a:spcAft>
              <a:buNone/>
            </a:pPr>
            <a:r>
              <a:rPr lang="ko">
                <a:solidFill>
                  <a:srgbClr val="1C2B33"/>
                </a:solidFill>
                <a:highlight>
                  <a:srgbClr val="F0F2F5"/>
                </a:highlight>
              </a:rPr>
              <a:t>World Qualified Profit Robot 2023 New Updated Ver. Released</a:t>
            </a:r>
            <a:endParaRPr>
              <a:solidFill>
                <a:srgbClr val="1C2B33"/>
              </a:solidFill>
              <a:highlight>
                <a:srgbClr val="F0F2F5"/>
              </a:highlight>
            </a:endParaRPr>
          </a:p>
          <a:p>
            <a:pPr indent="0" lvl="0" marL="127000" marR="127000" rtl="0" algn="l">
              <a:lnSpc>
                <a:spcPct val="133334"/>
              </a:lnSpc>
              <a:spcBef>
                <a:spcPts val="200"/>
              </a:spcBef>
              <a:spcAft>
                <a:spcPts val="0"/>
              </a:spcAft>
              <a:buNone/>
            </a:pPr>
            <a:r>
              <a:t/>
            </a:r>
            <a:endParaRPr>
              <a:solidFill>
                <a:srgbClr val="1C2B33"/>
              </a:solidFill>
              <a:highlight>
                <a:srgbClr val="F0F2F5"/>
              </a:highlight>
            </a:endParaRPr>
          </a:p>
          <a:p>
            <a:pPr indent="0" lvl="0" marL="127000" marR="127000" rtl="0" algn="l">
              <a:lnSpc>
                <a:spcPct val="133334"/>
              </a:lnSpc>
              <a:spcBef>
                <a:spcPts val="200"/>
              </a:spcBef>
              <a:spcAft>
                <a:spcPts val="0"/>
              </a:spcAft>
              <a:buNone/>
            </a:pPr>
            <a:r>
              <a:rPr lang="ko">
                <a:solidFill>
                  <a:srgbClr val="1C2B33"/>
                </a:solidFill>
                <a:highlight>
                  <a:srgbClr val="F0F2F5"/>
                </a:highlight>
              </a:rPr>
              <a:t>Best Cyrpto-Profit Program related with the US FED and APIs 16 number of scores and Fast Crypto index</a:t>
            </a:r>
            <a:endParaRPr>
              <a:solidFill>
                <a:srgbClr val="1C2B33"/>
              </a:solidFill>
              <a:highlight>
                <a:srgbClr val="F0F2F5"/>
              </a:highlight>
            </a:endParaRPr>
          </a:p>
        </p:txBody>
      </p:sp>
      <p:pic>
        <p:nvPicPr>
          <p:cNvPr id="107" name="Google Shape;107;p19"/>
          <p:cNvPicPr preferRelativeResize="0"/>
          <p:nvPr/>
        </p:nvPicPr>
        <p:blipFill>
          <a:blip r:embed="rId3">
            <a:alphaModFix/>
          </a:blip>
          <a:stretch>
            <a:fillRect/>
          </a:stretch>
        </p:blipFill>
        <p:spPr>
          <a:xfrm>
            <a:off x="134800" y="1128800"/>
            <a:ext cx="5569700" cy="34403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ctrTitle"/>
          </p:nvPr>
        </p:nvSpPr>
        <p:spPr>
          <a:xfrm>
            <a:off x="59375" y="124975"/>
            <a:ext cx="8520600" cy="35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ko" sz="1970"/>
              <a:t>Marketing Setting using KWfinder</a:t>
            </a:r>
            <a:endParaRPr sz="1970"/>
          </a:p>
        </p:txBody>
      </p:sp>
      <p:cxnSp>
        <p:nvCxnSpPr>
          <p:cNvPr id="113" name="Google Shape;113;p20"/>
          <p:cNvCxnSpPr/>
          <p:nvPr/>
        </p:nvCxnSpPr>
        <p:spPr>
          <a:xfrm>
            <a:off x="-7950" y="503825"/>
            <a:ext cx="9177300" cy="0"/>
          </a:xfrm>
          <a:prstGeom prst="straightConnector1">
            <a:avLst/>
          </a:prstGeom>
          <a:noFill/>
          <a:ln cap="flat" cmpd="sng" w="9525">
            <a:solidFill>
              <a:schemeClr val="dk2"/>
            </a:solidFill>
            <a:prstDash val="solid"/>
            <a:round/>
            <a:headEnd len="med" w="med" type="none"/>
            <a:tailEnd len="med" w="med" type="none"/>
          </a:ln>
        </p:spPr>
      </p:cxnSp>
      <p:sp>
        <p:nvSpPr>
          <p:cNvPr id="114" name="Google Shape;114;p20"/>
          <p:cNvSpPr txBox="1"/>
          <p:nvPr/>
        </p:nvSpPr>
        <p:spPr>
          <a:xfrm>
            <a:off x="5874500" y="1580825"/>
            <a:ext cx="3000000" cy="2462700"/>
          </a:xfrm>
          <a:prstGeom prst="rect">
            <a:avLst/>
          </a:prstGeom>
          <a:noFill/>
          <a:ln>
            <a:noFill/>
          </a:ln>
        </p:spPr>
        <p:txBody>
          <a:bodyPr anchorCtr="0" anchor="t" bIns="91425" lIns="91425" spcFirstLastPara="1" rIns="91425" wrap="square" tIns="91425">
            <a:spAutoFit/>
          </a:bodyPr>
          <a:lstStyle/>
          <a:p>
            <a:pPr indent="0" lvl="0" marL="127000" marR="127000" rtl="0" algn="l">
              <a:lnSpc>
                <a:spcPct val="133334"/>
              </a:lnSpc>
              <a:spcBef>
                <a:spcPts val="200"/>
              </a:spcBef>
              <a:spcAft>
                <a:spcPts val="0"/>
              </a:spcAft>
              <a:buNone/>
            </a:pPr>
            <a:r>
              <a:rPr lang="ko">
                <a:solidFill>
                  <a:srgbClr val="1C2B33"/>
                </a:solidFill>
                <a:highlight>
                  <a:srgbClr val="F0F2F5"/>
                </a:highlight>
              </a:rPr>
              <a:t>World Qualified Profit Robot 2023 New Updated Ver. Released</a:t>
            </a:r>
            <a:endParaRPr>
              <a:solidFill>
                <a:srgbClr val="1C2B33"/>
              </a:solidFill>
              <a:highlight>
                <a:srgbClr val="F0F2F5"/>
              </a:highlight>
            </a:endParaRPr>
          </a:p>
          <a:p>
            <a:pPr indent="0" lvl="0" marL="127000" marR="127000" rtl="0" algn="l">
              <a:lnSpc>
                <a:spcPct val="133334"/>
              </a:lnSpc>
              <a:spcBef>
                <a:spcPts val="200"/>
              </a:spcBef>
              <a:spcAft>
                <a:spcPts val="0"/>
              </a:spcAft>
              <a:buNone/>
            </a:pPr>
            <a:r>
              <a:t/>
            </a:r>
            <a:endParaRPr>
              <a:solidFill>
                <a:srgbClr val="1C2B33"/>
              </a:solidFill>
              <a:highlight>
                <a:srgbClr val="F0F2F5"/>
              </a:highlight>
            </a:endParaRPr>
          </a:p>
          <a:p>
            <a:pPr indent="0" lvl="0" marL="127000" marR="127000" rtl="0" algn="l">
              <a:lnSpc>
                <a:spcPct val="133334"/>
              </a:lnSpc>
              <a:spcBef>
                <a:spcPts val="200"/>
              </a:spcBef>
              <a:spcAft>
                <a:spcPts val="0"/>
              </a:spcAft>
              <a:buNone/>
            </a:pPr>
            <a:r>
              <a:rPr lang="ko">
                <a:solidFill>
                  <a:srgbClr val="1C2B33"/>
                </a:solidFill>
                <a:highlight>
                  <a:srgbClr val="F0F2F5"/>
                </a:highlight>
              </a:rPr>
              <a:t>Best Cyrpto-Profit Program related with the US FED and APIs 16 number of scores and Fast Crypto index</a:t>
            </a:r>
            <a:endParaRPr>
              <a:solidFill>
                <a:srgbClr val="1C2B33"/>
              </a:solidFill>
              <a:highlight>
                <a:srgbClr val="F0F2F5"/>
              </a:highlight>
            </a:endParaRPr>
          </a:p>
        </p:txBody>
      </p:sp>
      <p:pic>
        <p:nvPicPr>
          <p:cNvPr id="115" name="Google Shape;115;p20"/>
          <p:cNvPicPr preferRelativeResize="0"/>
          <p:nvPr/>
        </p:nvPicPr>
        <p:blipFill>
          <a:blip r:embed="rId3">
            <a:alphaModFix/>
          </a:blip>
          <a:stretch>
            <a:fillRect/>
          </a:stretch>
        </p:blipFill>
        <p:spPr>
          <a:xfrm>
            <a:off x="170025" y="1049525"/>
            <a:ext cx="5569700" cy="33866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ctrTitle"/>
          </p:nvPr>
        </p:nvSpPr>
        <p:spPr>
          <a:xfrm>
            <a:off x="59375" y="124975"/>
            <a:ext cx="8520600" cy="35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ko" sz="1970"/>
              <a:t>Marketing Setting using KWfinder</a:t>
            </a:r>
            <a:endParaRPr sz="1970"/>
          </a:p>
        </p:txBody>
      </p:sp>
      <p:cxnSp>
        <p:nvCxnSpPr>
          <p:cNvPr id="121" name="Google Shape;121;p21"/>
          <p:cNvCxnSpPr/>
          <p:nvPr/>
        </p:nvCxnSpPr>
        <p:spPr>
          <a:xfrm>
            <a:off x="-7950" y="503825"/>
            <a:ext cx="9177300" cy="0"/>
          </a:xfrm>
          <a:prstGeom prst="straightConnector1">
            <a:avLst/>
          </a:prstGeom>
          <a:noFill/>
          <a:ln cap="flat" cmpd="sng" w="9525">
            <a:solidFill>
              <a:schemeClr val="dk2"/>
            </a:solidFill>
            <a:prstDash val="solid"/>
            <a:round/>
            <a:headEnd len="med" w="med" type="none"/>
            <a:tailEnd len="med" w="med" type="none"/>
          </a:ln>
        </p:spPr>
      </p:cxnSp>
      <p:sp>
        <p:nvSpPr>
          <p:cNvPr id="122" name="Google Shape;122;p21"/>
          <p:cNvSpPr txBox="1"/>
          <p:nvPr/>
        </p:nvSpPr>
        <p:spPr>
          <a:xfrm>
            <a:off x="5874500" y="1580825"/>
            <a:ext cx="3000000" cy="1867200"/>
          </a:xfrm>
          <a:prstGeom prst="rect">
            <a:avLst/>
          </a:prstGeom>
          <a:noFill/>
          <a:ln>
            <a:noFill/>
          </a:ln>
        </p:spPr>
        <p:txBody>
          <a:bodyPr anchorCtr="0" anchor="t" bIns="91425" lIns="91425" spcFirstLastPara="1" rIns="91425" wrap="square" tIns="91425">
            <a:spAutoFit/>
          </a:bodyPr>
          <a:lstStyle/>
          <a:p>
            <a:pPr indent="0" lvl="0" marL="127000" marR="127000" rtl="0" algn="l">
              <a:lnSpc>
                <a:spcPct val="133334"/>
              </a:lnSpc>
              <a:spcBef>
                <a:spcPts val="200"/>
              </a:spcBef>
              <a:spcAft>
                <a:spcPts val="0"/>
              </a:spcAft>
              <a:buNone/>
            </a:pPr>
            <a:r>
              <a:rPr lang="ko">
                <a:solidFill>
                  <a:srgbClr val="1C2B33"/>
                </a:solidFill>
                <a:highlight>
                  <a:srgbClr val="F0F2F5"/>
                </a:highlight>
              </a:rPr>
              <a:t>💵7yrs World Qualified Profit Robot 2023 New Updated Ver. Released</a:t>
            </a:r>
            <a:endParaRPr>
              <a:solidFill>
                <a:srgbClr val="1C2B33"/>
              </a:solidFill>
              <a:highlight>
                <a:srgbClr val="F0F2F5"/>
              </a:highlight>
            </a:endParaRPr>
          </a:p>
          <a:p>
            <a:pPr indent="0" lvl="0" marL="127000" marR="127000" rtl="0" algn="l">
              <a:lnSpc>
                <a:spcPct val="133334"/>
              </a:lnSpc>
              <a:spcBef>
                <a:spcPts val="200"/>
              </a:spcBef>
              <a:spcAft>
                <a:spcPts val="0"/>
              </a:spcAft>
              <a:buNone/>
            </a:pPr>
            <a:r>
              <a:t/>
            </a:r>
            <a:endParaRPr>
              <a:solidFill>
                <a:srgbClr val="1C2B33"/>
              </a:solidFill>
              <a:highlight>
                <a:srgbClr val="F0F2F5"/>
              </a:highlight>
            </a:endParaRPr>
          </a:p>
          <a:p>
            <a:pPr indent="0" lvl="0" marL="0" rtl="0" algn="l">
              <a:lnSpc>
                <a:spcPct val="115000"/>
              </a:lnSpc>
              <a:spcBef>
                <a:spcPts val="0"/>
              </a:spcBef>
              <a:spcAft>
                <a:spcPts val="800"/>
              </a:spcAft>
              <a:buNone/>
            </a:pPr>
            <a:r>
              <a:rPr lang="ko" sz="1650">
                <a:solidFill>
                  <a:srgbClr val="2458A1"/>
                </a:solidFill>
                <a:uFill>
                  <a:noFill/>
                </a:uFill>
                <a:hlinkClick r:id="rId3">
                  <a:extLst>
                    <a:ext uri="{A12FA001-AC4F-418D-AE19-62706E023703}">
                      <ahyp:hlinkClr val="tx"/>
                    </a:ext>
                  </a:extLst>
                </a:hlinkClick>
              </a:rPr>
              <a:t>🚀</a:t>
            </a:r>
            <a:r>
              <a:rPr lang="ko">
                <a:solidFill>
                  <a:srgbClr val="1C2B33"/>
                </a:solidFill>
                <a:highlight>
                  <a:srgbClr val="F0F2F5"/>
                </a:highlight>
              </a:rPr>
              <a:t>[Updated Event] 50% Discount Today Only!</a:t>
            </a:r>
            <a:endParaRPr>
              <a:solidFill>
                <a:srgbClr val="1C2B33"/>
              </a:solidFill>
              <a:highlight>
                <a:srgbClr val="F0F2F5"/>
              </a:highlight>
            </a:endParaRPr>
          </a:p>
        </p:txBody>
      </p:sp>
      <p:pic>
        <p:nvPicPr>
          <p:cNvPr id="123" name="Google Shape;123;p21"/>
          <p:cNvPicPr preferRelativeResize="0"/>
          <p:nvPr/>
        </p:nvPicPr>
        <p:blipFill>
          <a:blip r:embed="rId4">
            <a:alphaModFix/>
          </a:blip>
          <a:stretch>
            <a:fillRect/>
          </a:stretch>
        </p:blipFill>
        <p:spPr>
          <a:xfrm>
            <a:off x="170000" y="973450"/>
            <a:ext cx="5569701" cy="367745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