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oto Sans ExtraBold"/>
      <p:bold r:id="rId15"/>
      <p:boldItalic r:id="rId16"/>
    </p:embeddedFon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Noto Sans"/>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otoSans-bold.fntdata"/><Relationship Id="rId25" Type="http://schemas.openxmlformats.org/officeDocument/2006/relationships/font" Target="fonts/NotoSans-regular.fntdata"/><Relationship Id="rId28" Type="http://schemas.openxmlformats.org/officeDocument/2006/relationships/font" Target="fonts/NotoSans-boldItalic.fntdata"/><Relationship Id="rId27" Type="http://schemas.openxmlformats.org/officeDocument/2006/relationships/font" Target="fonts/Noto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NotoSansExtraBold-bold.fntdata"/><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font" Target="fonts/NotoSansExtraBold-boldItalic.fntdata"/><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b800c48e29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b800c48e29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8f159d0c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8f159d0c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8f159d0c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8f159d0c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b8f159d0c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b8f159d0c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8f159d0c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8f159d0c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800c48e29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800c48e29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8f159d0c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8f159d0c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8f159d0c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8f159d0c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b="0" lang="en-GB" sz="4520"/>
              <a:t>Firing Process against Company Compliance and Designation</a:t>
            </a:r>
            <a:endParaRPr sz="452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s</a:t>
            </a:r>
            <a:r>
              <a:rPr lang="en-GB"/>
              <a:t>novacapital.com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cxnSp>
        <p:nvCxnSpPr>
          <p:cNvPr id="64" name="Google Shape;64;p14"/>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65" name="Google Shape;65;p14"/>
          <p:cNvSpPr txBox="1"/>
          <p:nvPr>
            <p:ph type="title"/>
          </p:nvPr>
        </p:nvSpPr>
        <p:spPr>
          <a:xfrm>
            <a:off x="831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sp>
        <p:nvSpPr>
          <p:cNvPr id="66" name="Google Shape;66;p14"/>
          <p:cNvSpPr txBox="1"/>
          <p:nvPr/>
        </p:nvSpPr>
        <p:spPr>
          <a:xfrm>
            <a:off x="121175" y="868200"/>
            <a:ext cx="86907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t>Designation but there is no result</a:t>
            </a:r>
            <a:endParaRPr b="1" sz="1100"/>
          </a:p>
          <a:p>
            <a:pPr indent="0" lvl="0" marL="0" rtl="0" algn="l">
              <a:spcBef>
                <a:spcPts val="0"/>
              </a:spcBef>
              <a:spcAft>
                <a:spcPts val="0"/>
              </a:spcAft>
              <a:buNone/>
            </a:pPr>
            <a:r>
              <a:t/>
            </a:r>
            <a:endParaRPr b="1" sz="1100"/>
          </a:p>
          <a:p>
            <a:pPr indent="0" lvl="0" marL="0" rtl="0" algn="l">
              <a:spcBef>
                <a:spcPts val="0"/>
              </a:spcBef>
              <a:spcAft>
                <a:spcPts val="0"/>
              </a:spcAft>
              <a:buClr>
                <a:schemeClr val="dk2"/>
              </a:buClr>
              <a:buSzPts val="1100"/>
              <a:buFont typeface="Arial"/>
              <a:buNone/>
            </a:pPr>
            <a:r>
              <a:rPr b="1" lang="en-GB" sz="1100">
                <a:highlight>
                  <a:schemeClr val="dk1"/>
                </a:highlight>
              </a:rPr>
              <a:t>[Firing detection from work performance against Compliance ]</a:t>
            </a:r>
            <a:endParaRPr b="1" sz="1100">
              <a:highlight>
                <a:schemeClr val="dk1"/>
              </a:highlight>
            </a:endParaRPr>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b="1" lang="en-GB" sz="1100"/>
              <a:t>1) everyone get the Payoneer salary (that's compliance)</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b="1" lang="en-GB" sz="1100"/>
              <a:t>2) He/She only requested additional charge for her own PayPal. Company should pay for more 15% charge for her regardless her work performance.(we requested continuously regardless company condition)</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None/>
            </a:pPr>
            <a:r>
              <a:rPr b="1" lang="en-GB" sz="1100"/>
              <a:t>She requested to pay for more even though company has a expense for transaction fee.</a:t>
            </a:r>
            <a:endParaRPr b="1" sz="1100"/>
          </a:p>
          <a:p>
            <a:pPr indent="0" lvl="0" marL="0" rtl="0" algn="l">
              <a:spcBef>
                <a:spcPts val="0"/>
              </a:spcBef>
              <a:spcAft>
                <a:spcPts val="0"/>
              </a:spcAft>
              <a:buNone/>
            </a:pPr>
            <a:r>
              <a:t/>
            </a:r>
            <a:endParaRPr b="1" sz="1100"/>
          </a:p>
          <a:p>
            <a:pPr indent="0" lvl="0" marL="0" rtl="0" algn="l">
              <a:spcBef>
                <a:spcPts val="0"/>
              </a:spcBef>
              <a:spcAft>
                <a:spcPts val="0"/>
              </a:spcAft>
              <a:buNone/>
            </a:pPr>
            <a:r>
              <a:rPr b="1" lang="en-GB" sz="1100">
                <a:highlight>
                  <a:schemeClr val="dk1"/>
                </a:highlight>
              </a:rPr>
              <a:t>[Bless them and Fire when we proceed the firing process]</a:t>
            </a:r>
            <a:endParaRPr b="1" sz="1100">
              <a:highlight>
                <a:schemeClr val="dk1"/>
              </a:highlight>
            </a:endParaRPr>
          </a:p>
          <a:p>
            <a:pPr indent="0" lvl="0" marL="0" rtl="0" algn="l">
              <a:spcBef>
                <a:spcPts val="0"/>
              </a:spcBef>
              <a:spcAft>
                <a:spcPts val="0"/>
              </a:spcAft>
              <a:buNone/>
            </a:pPr>
            <a:r>
              <a:t/>
            </a:r>
            <a:endParaRPr b="1" sz="1100"/>
          </a:p>
          <a:p>
            <a:pPr indent="0" lvl="0" marL="0" rtl="0" algn="l">
              <a:spcBef>
                <a:spcPts val="0"/>
              </a:spcBef>
              <a:spcAft>
                <a:spcPts val="0"/>
              </a:spcAft>
              <a:buNone/>
            </a:pPr>
            <a:r>
              <a:rPr b="1" lang="en-GB" sz="1100"/>
              <a:t>HR and Auditor(Documenter) team when they proceed fire internal task owner and external task owner</a:t>
            </a:r>
            <a:endParaRPr b="1" sz="1100"/>
          </a:p>
          <a:p>
            <a:pPr indent="0" lvl="0" marL="0" rtl="0" algn="l">
              <a:spcBef>
                <a:spcPts val="0"/>
              </a:spcBef>
              <a:spcAft>
                <a:spcPts val="0"/>
              </a:spcAft>
              <a:buNone/>
            </a:pPr>
            <a:r>
              <a:t/>
            </a:r>
            <a:endParaRPr b="1" sz="1100"/>
          </a:p>
          <a:p>
            <a:pPr indent="0" lvl="0" marL="0" rtl="0" algn="l">
              <a:spcBef>
                <a:spcPts val="0"/>
              </a:spcBef>
              <a:spcAft>
                <a:spcPts val="0"/>
              </a:spcAft>
              <a:buNone/>
            </a:pPr>
            <a:r>
              <a:rPr b="1" lang="en-GB" sz="1100"/>
              <a:t>When we fire the people give them compliment and let them know our company and task owner are not suitable even though task owner has a great skill we guess</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None/>
            </a:pPr>
            <a:r>
              <a:t/>
            </a:r>
            <a:endParaRPr b="1" sz="1100"/>
          </a:p>
          <a:p>
            <a:pPr indent="0" lvl="0" marL="0" rtl="0" algn="l">
              <a:spcBef>
                <a:spcPts val="0"/>
              </a:spcBef>
              <a:spcAft>
                <a:spcPts val="0"/>
              </a:spcAft>
              <a:buNone/>
            </a:pPr>
            <a:r>
              <a:t/>
            </a:r>
            <a:endParaRPr b="1"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cxnSp>
        <p:nvCxnSpPr>
          <p:cNvPr id="71" name="Google Shape;71;p15"/>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72" name="Google Shape;72;p15"/>
          <p:cNvSpPr txBox="1"/>
          <p:nvPr>
            <p:ph type="title"/>
          </p:nvPr>
        </p:nvSpPr>
        <p:spPr>
          <a:xfrm>
            <a:off x="831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sp>
        <p:nvSpPr>
          <p:cNvPr id="73" name="Google Shape;73;p15"/>
          <p:cNvSpPr txBox="1"/>
          <p:nvPr/>
        </p:nvSpPr>
        <p:spPr>
          <a:xfrm>
            <a:off x="121175" y="868200"/>
            <a:ext cx="86907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GB" sz="1100"/>
              <a:t>don't just ask to your boss or teammate once you got the designation. Try to take initiatives) (don't waste company time commodity 2-3times with your asking without performance first)</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b="1" lang="en-GB" sz="1100"/>
              <a:t>Other people doing so well👍</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b="1" lang="en-GB" sz="1100"/>
              <a:t>After getting the designation, which cases are worst cases?</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lang="en-GB" sz="1100"/>
              <a:t>1) searchable in Google, but keep asking to boss or team mate? That's the worst question 👿</a:t>
            </a:r>
            <a:endParaRPr sz="1100"/>
          </a:p>
          <a:p>
            <a:pPr indent="0" lvl="0" marL="0" rtl="0" algn="l">
              <a:spcBef>
                <a:spcPts val="0"/>
              </a:spcBef>
              <a:spcAft>
                <a:spcPts val="0"/>
              </a:spcAft>
              <a:buClr>
                <a:schemeClr val="dk2"/>
              </a:buClr>
              <a:buSzPts val="1100"/>
              <a:buFont typeface="Arial"/>
              <a:buNone/>
            </a:pPr>
            <a:r>
              <a:t/>
            </a:r>
            <a:endParaRPr sz="1100"/>
          </a:p>
          <a:p>
            <a:pPr indent="0" lvl="0" marL="0" rtl="0" algn="l">
              <a:spcBef>
                <a:spcPts val="0"/>
              </a:spcBef>
              <a:spcAft>
                <a:spcPts val="0"/>
              </a:spcAft>
              <a:buClr>
                <a:schemeClr val="dk2"/>
              </a:buClr>
              <a:buSzPts val="1100"/>
              <a:buFont typeface="Arial"/>
              <a:buNone/>
            </a:pPr>
            <a:r>
              <a:rPr lang="en-GB" sz="1100"/>
              <a:t>2) you can fill in the form with client or freely you can create the contents but you asking to boss or team mate?</a:t>
            </a:r>
            <a:endParaRPr sz="1100"/>
          </a:p>
          <a:p>
            <a:pPr indent="0" lvl="0" marL="0" rtl="0" algn="l">
              <a:spcBef>
                <a:spcPts val="0"/>
              </a:spcBef>
              <a:spcAft>
                <a:spcPts val="0"/>
              </a:spcAft>
              <a:buClr>
                <a:schemeClr val="dk2"/>
              </a:buClr>
              <a:buSzPts val="1100"/>
              <a:buFont typeface="Arial"/>
              <a:buNone/>
            </a:pPr>
            <a:r>
              <a:rPr lang="en-GB" sz="1100"/>
              <a:t>That's the worst question 👿</a:t>
            </a:r>
            <a:endParaRPr sz="1100"/>
          </a:p>
          <a:p>
            <a:pPr indent="0" lvl="0" marL="0" rtl="0" algn="l">
              <a:spcBef>
                <a:spcPts val="0"/>
              </a:spcBef>
              <a:spcAft>
                <a:spcPts val="0"/>
              </a:spcAft>
              <a:buClr>
                <a:schemeClr val="dk2"/>
              </a:buClr>
              <a:buSzPts val="1100"/>
              <a:buFont typeface="Arial"/>
              <a:buNone/>
            </a:pPr>
            <a:r>
              <a:t/>
            </a:r>
            <a:endParaRPr sz="1100"/>
          </a:p>
          <a:p>
            <a:pPr indent="0" lvl="0" marL="0" rtl="0" algn="l">
              <a:spcBef>
                <a:spcPts val="0"/>
              </a:spcBef>
              <a:spcAft>
                <a:spcPts val="0"/>
              </a:spcAft>
              <a:buClr>
                <a:schemeClr val="dk2"/>
              </a:buClr>
              <a:buSzPts val="1100"/>
              <a:buFont typeface="Arial"/>
              <a:buNone/>
            </a:pPr>
            <a:r>
              <a:rPr lang="en-GB" sz="1100"/>
              <a:t>3) got the designation but asking different questions about other projects?</a:t>
            </a:r>
            <a:endParaRPr sz="1100"/>
          </a:p>
          <a:p>
            <a:pPr indent="0" lvl="0" marL="0" rtl="0" algn="l">
              <a:spcBef>
                <a:spcPts val="0"/>
              </a:spcBef>
              <a:spcAft>
                <a:spcPts val="0"/>
              </a:spcAft>
              <a:buClr>
                <a:schemeClr val="dk2"/>
              </a:buClr>
              <a:buSzPts val="1100"/>
              <a:buFont typeface="Arial"/>
              <a:buNone/>
            </a:pPr>
            <a:r>
              <a:rPr lang="en-GB" sz="1100"/>
              <a:t>That's the worst question 👿</a:t>
            </a:r>
            <a:endParaRPr sz="1100"/>
          </a:p>
          <a:p>
            <a:pPr indent="0" lvl="0" marL="0" rtl="0" algn="l">
              <a:spcBef>
                <a:spcPts val="0"/>
              </a:spcBef>
              <a:spcAft>
                <a:spcPts val="0"/>
              </a:spcAft>
              <a:buNone/>
            </a:pPr>
            <a:r>
              <a:t/>
            </a:r>
            <a:endParaRPr b="1"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cxnSp>
        <p:nvCxnSpPr>
          <p:cNvPr id="78" name="Google Shape;78;p16"/>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79" name="Google Shape;79;p16"/>
          <p:cNvSpPr txBox="1"/>
          <p:nvPr>
            <p:ph type="title"/>
          </p:nvPr>
        </p:nvSpPr>
        <p:spPr>
          <a:xfrm>
            <a:off x="831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sp>
        <p:nvSpPr>
          <p:cNvPr id="80" name="Google Shape;80;p16"/>
          <p:cNvSpPr txBox="1"/>
          <p:nvPr/>
        </p:nvSpPr>
        <p:spPr>
          <a:xfrm>
            <a:off x="121175" y="868200"/>
            <a:ext cx="86907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GB" sz="1100"/>
              <a:t>[OJT for all team]</a:t>
            </a:r>
            <a:endParaRPr b="1" sz="1100"/>
          </a:p>
          <a:p>
            <a:pPr indent="0" lvl="0" marL="0" rtl="0" algn="l">
              <a:spcBef>
                <a:spcPts val="0"/>
              </a:spcBef>
              <a:spcAft>
                <a:spcPts val="0"/>
              </a:spcAft>
              <a:buClr>
                <a:schemeClr val="dk2"/>
              </a:buClr>
              <a:buSzPts val="1100"/>
              <a:buFont typeface="Arial"/>
              <a:buNone/>
            </a:pPr>
            <a:r>
              <a:rPr b="1" lang="en-GB" sz="1100"/>
              <a:t>Daily Reminder for DSS (Daily Task Sheet)</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b="1" lang="en-GB" sz="1100"/>
              <a:t>Dear all,</a:t>
            </a:r>
            <a:endParaRPr b="1" sz="1100"/>
          </a:p>
          <a:p>
            <a:pPr indent="0" lvl="0" marL="0" rtl="0" algn="l">
              <a:spcBef>
                <a:spcPts val="0"/>
              </a:spcBef>
              <a:spcAft>
                <a:spcPts val="0"/>
              </a:spcAft>
              <a:buClr>
                <a:schemeClr val="dk2"/>
              </a:buClr>
              <a:buSzPts val="1100"/>
              <a:buFont typeface="Arial"/>
              <a:buNone/>
            </a:pPr>
            <a:r>
              <a:rPr b="1" lang="en-GB" sz="1100"/>
              <a:t>I am writing to bring this matter to attention. This is very critical in terms of individual performances. I will be evaluating each performances and make decision. </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Clr>
                <a:schemeClr val="dk2"/>
              </a:buClr>
              <a:buSzPts val="1100"/>
              <a:buFont typeface="Arial"/>
              <a:buNone/>
            </a:pPr>
            <a:r>
              <a:rPr b="1" lang="en-GB" sz="1100"/>
              <a:t>Don't make me repeat twice.</a:t>
            </a:r>
            <a:endParaRPr b="1" sz="1100"/>
          </a:p>
          <a:p>
            <a:pPr indent="0" lvl="0" marL="0" rtl="0" algn="l">
              <a:spcBef>
                <a:spcPts val="0"/>
              </a:spcBef>
              <a:spcAft>
                <a:spcPts val="0"/>
              </a:spcAft>
              <a:buClr>
                <a:schemeClr val="dk2"/>
              </a:buClr>
              <a:buSzPts val="1100"/>
              <a:buFont typeface="Arial"/>
              <a:buNone/>
            </a:pPr>
            <a:r>
              <a:t/>
            </a:r>
            <a:endParaRPr b="1" sz="1100"/>
          </a:p>
          <a:p>
            <a:pPr indent="0" lvl="0" marL="0" rtl="0" algn="l">
              <a:spcBef>
                <a:spcPts val="0"/>
              </a:spcBef>
              <a:spcAft>
                <a:spcPts val="0"/>
              </a:spcAft>
              <a:buNone/>
            </a:pPr>
            <a:r>
              <a:rPr lang="en-GB" sz="1100"/>
              <a:t>1. @MominaUmer2231</a:t>
            </a:r>
            <a:endParaRPr sz="1100"/>
          </a:p>
          <a:p>
            <a:pPr indent="0" lvl="0" marL="0" rtl="0" algn="l">
              <a:spcBef>
                <a:spcPts val="0"/>
              </a:spcBef>
              <a:spcAft>
                <a:spcPts val="0"/>
              </a:spcAft>
              <a:buNone/>
            </a:pPr>
            <a:r>
              <a:rPr lang="en-GB" sz="1100"/>
              <a:t>Please announce to groupchat daily including this caution to follow the OJT onboarding process (following guides)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GB" sz="1100"/>
              <a:t>2. @rakhshimalik Once you clock in, check last night performance and report to me on each staffs who left without any task completion (everyday 0900-0930, don't miss it, this is your duty.)</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GB" sz="1100"/>
              <a:t>3. @itxmedaniyal Let's begin training people with 360 learning in detail. Please give me all the access documents.</a:t>
            </a:r>
            <a:endParaRPr sz="1100"/>
          </a:p>
          <a:p>
            <a:pPr indent="0" lvl="0" marL="0" rtl="0" algn="l">
              <a:spcBef>
                <a:spcPts val="0"/>
              </a:spcBef>
              <a:spcAft>
                <a:spcPts val="0"/>
              </a:spcAft>
              <a:buNone/>
            </a:pPr>
            <a:r>
              <a:t/>
            </a:r>
            <a:endParaRPr sz="1100"/>
          </a:p>
          <a:p>
            <a:pPr indent="0" lvl="0" marL="0" rtl="0" algn="l">
              <a:spcBef>
                <a:spcPts val="0"/>
              </a:spcBef>
              <a:spcAft>
                <a:spcPts val="0"/>
              </a:spcAft>
              <a:buClr>
                <a:schemeClr val="dk2"/>
              </a:buClr>
              <a:buSzPts val="1100"/>
              <a:buFont typeface="Arial"/>
              <a:buNone/>
            </a:pPr>
            <a:r>
              <a:rPr lang="en-GB" sz="1100"/>
              <a:t>4. @andleeb12 Abeer Once you have been assigned with task,  don't forget to fill in the info as much as you can first instead of just asking and leave. This is basic attitude.</a:t>
            </a:r>
            <a:endParaRPr sz="1100"/>
          </a:p>
          <a:p>
            <a:pPr indent="0" lvl="0" marL="0" rtl="0" algn="l">
              <a:spcBef>
                <a:spcPts val="0"/>
              </a:spcBef>
              <a:spcAft>
                <a:spcPts val="0"/>
              </a:spcAft>
              <a:buNone/>
            </a:pPr>
            <a:r>
              <a:t/>
            </a:r>
            <a:endParaRPr b="1"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cxnSp>
        <p:nvCxnSpPr>
          <p:cNvPr id="85" name="Google Shape;85;p17"/>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86" name="Google Shape;86;p17"/>
          <p:cNvSpPr txBox="1"/>
          <p:nvPr>
            <p:ph type="title"/>
          </p:nvPr>
        </p:nvSpPr>
        <p:spPr>
          <a:xfrm>
            <a:off x="831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sp>
        <p:nvSpPr>
          <p:cNvPr id="87" name="Google Shape;87;p17"/>
          <p:cNvSpPr txBox="1"/>
          <p:nvPr/>
        </p:nvSpPr>
        <p:spPr>
          <a:xfrm>
            <a:off x="121175" y="868200"/>
            <a:ext cx="86907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t/>
            </a:r>
            <a:endParaRPr b="1" sz="1100">
              <a:solidFill>
                <a:schemeClr val="dk2"/>
              </a:solidFill>
            </a:endParaRPr>
          </a:p>
          <a:p>
            <a:pPr indent="0" lvl="0" marL="0" rtl="0" algn="l">
              <a:spcBef>
                <a:spcPts val="0"/>
              </a:spcBef>
              <a:spcAft>
                <a:spcPts val="0"/>
              </a:spcAft>
              <a:buClr>
                <a:schemeClr val="dk2"/>
              </a:buClr>
              <a:buSzPts val="1100"/>
              <a:buFont typeface="Arial"/>
              <a:buNone/>
            </a:pPr>
            <a:r>
              <a:rPr b="1" lang="en-GB" sz="1100">
                <a:solidFill>
                  <a:schemeClr val="dk2"/>
                </a:solidFill>
              </a:rPr>
              <a:t>Never leave the contents empty by just asking 'question and leave with nothing'.</a:t>
            </a:r>
            <a:endParaRPr b="1" sz="1100">
              <a:solidFill>
                <a:schemeClr val="dk2"/>
              </a:solidFill>
            </a:endParaRPr>
          </a:p>
          <a:p>
            <a:pPr indent="0" lvl="0" marL="0" rtl="0" algn="l">
              <a:spcBef>
                <a:spcPts val="0"/>
              </a:spcBef>
              <a:spcAft>
                <a:spcPts val="0"/>
              </a:spcAft>
              <a:buClr>
                <a:schemeClr val="dk2"/>
              </a:buClr>
              <a:buSzPts val="1100"/>
              <a:buFont typeface="Arial"/>
              <a:buNone/>
            </a:pPr>
            <a:r>
              <a:t/>
            </a:r>
            <a:endParaRPr b="1" sz="1100">
              <a:solidFill>
                <a:schemeClr val="dk2"/>
              </a:solidFill>
            </a:endParaRPr>
          </a:p>
          <a:p>
            <a:pPr indent="0" lvl="0" marL="0" rtl="0" algn="l">
              <a:spcBef>
                <a:spcPts val="0"/>
              </a:spcBef>
              <a:spcAft>
                <a:spcPts val="0"/>
              </a:spcAft>
              <a:buClr>
                <a:schemeClr val="dk2"/>
              </a:buClr>
              <a:buSzPts val="1100"/>
              <a:buFont typeface="Arial"/>
              <a:buNone/>
            </a:pPr>
            <a:r>
              <a:rPr lang="en-GB" sz="1100">
                <a:solidFill>
                  <a:schemeClr val="dk2"/>
                </a:solidFill>
              </a:rPr>
              <a:t>1) There are plenty of resources!If you don't know, you can just search on google or chatgpt, and fill in the info instead of asking to your teammate.</a:t>
            </a:r>
            <a:endParaRPr sz="1100">
              <a:solidFill>
                <a:schemeClr val="dk2"/>
              </a:solidFill>
            </a:endParaRPr>
          </a:p>
          <a:p>
            <a:pPr indent="0" lvl="0" marL="0" rtl="0" algn="l">
              <a:spcBef>
                <a:spcPts val="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Clr>
                <a:schemeClr val="dk2"/>
              </a:buClr>
              <a:buSzPts val="1100"/>
              <a:buFont typeface="Arial"/>
              <a:buNone/>
            </a:pPr>
            <a:r>
              <a:rPr lang="en-GB" sz="1100">
                <a:solidFill>
                  <a:schemeClr val="dk2"/>
                </a:solidFill>
              </a:rPr>
              <a:t>2) Don't waste your teammate work time. Don't make company waste time and commodity because of your laziness.</a:t>
            </a:r>
            <a:endParaRPr sz="1100">
              <a:solidFill>
                <a:schemeClr val="dk2"/>
              </a:solidFill>
            </a:endParaRPr>
          </a:p>
          <a:p>
            <a:pPr indent="0" lvl="0" marL="0" rtl="0" algn="l">
              <a:spcBef>
                <a:spcPts val="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Clr>
                <a:schemeClr val="dk2"/>
              </a:buClr>
              <a:buSzPts val="1100"/>
              <a:buFont typeface="Arial"/>
              <a:buNone/>
            </a:pPr>
            <a:r>
              <a:rPr lang="en-GB" sz="1100">
                <a:solidFill>
                  <a:schemeClr val="dk2"/>
                </a:solidFill>
              </a:rPr>
              <a:t>Even children can search on Google. But if you can't do the simple task and keep asking your team mate or boss, boss would rather hire himself not desginating each personnel, don't you think?</a:t>
            </a:r>
            <a:endParaRPr sz="1100">
              <a:solidFill>
                <a:schemeClr val="dk2"/>
              </a:solidFill>
            </a:endParaRPr>
          </a:p>
          <a:p>
            <a:pPr indent="0" lvl="0" marL="0" rtl="0" algn="l">
              <a:spcBef>
                <a:spcPts val="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Clr>
                <a:schemeClr val="dk2"/>
              </a:buClr>
              <a:buSzPts val="1100"/>
              <a:buFont typeface="Arial"/>
              <a:buNone/>
            </a:pPr>
            <a:r>
              <a:rPr lang="en-GB" sz="1100">
                <a:solidFill>
                  <a:schemeClr val="dk2"/>
                </a:solidFill>
              </a:rPr>
              <a:t>3) This includes work ethics, if you are not lifting a single finger by yourself and allow others to do all the dirty work - that's a very bad work attitude.</a:t>
            </a:r>
            <a:endParaRPr sz="1100">
              <a:solidFill>
                <a:schemeClr val="dk2"/>
              </a:solidFill>
            </a:endParaRPr>
          </a:p>
          <a:p>
            <a:pPr indent="0" lvl="0" marL="0" rtl="0" algn="l">
              <a:spcBef>
                <a:spcPts val="0"/>
              </a:spcBef>
              <a:spcAft>
                <a:spcPts val="0"/>
              </a:spcAft>
              <a:buClr>
                <a:schemeClr val="dk2"/>
              </a:buClr>
              <a:buSzPts val="1100"/>
              <a:buFont typeface="Arial"/>
              <a:buNone/>
            </a:pPr>
            <a:r>
              <a:t/>
            </a:r>
            <a:endParaRPr b="1" sz="1100">
              <a:solidFill>
                <a:schemeClr val="dk2"/>
              </a:solidFill>
            </a:endParaRPr>
          </a:p>
          <a:p>
            <a:pPr indent="0" lvl="0" marL="0" rtl="0" algn="l">
              <a:spcBef>
                <a:spcPts val="0"/>
              </a:spcBef>
              <a:spcAft>
                <a:spcPts val="0"/>
              </a:spcAft>
              <a:buClr>
                <a:schemeClr val="dk2"/>
              </a:buClr>
              <a:buSzPts val="1100"/>
              <a:buFont typeface="Arial"/>
              <a:buNone/>
            </a:pPr>
            <a:r>
              <a:rPr b="1" lang="en-GB" sz="1100">
                <a:solidFill>
                  <a:schemeClr val="dk2"/>
                </a:solidFill>
              </a:rPr>
              <a:t>@MominaUmer2231 @andleeb12 </a:t>
            </a:r>
            <a:endParaRPr b="1" sz="1100">
              <a:solidFill>
                <a:schemeClr val="dk2"/>
              </a:solidFill>
            </a:endParaRPr>
          </a:p>
          <a:p>
            <a:pPr indent="0" lvl="0" marL="0" rtl="0" algn="l">
              <a:spcBef>
                <a:spcPts val="0"/>
              </a:spcBef>
              <a:spcAft>
                <a:spcPts val="0"/>
              </a:spcAft>
              <a:buClr>
                <a:schemeClr val="dk2"/>
              </a:buClr>
              <a:buSzPts val="1100"/>
              <a:buFont typeface="Arial"/>
              <a:buNone/>
            </a:pPr>
            <a:r>
              <a:rPr b="1" lang="en-GB" sz="1100">
                <a:solidFill>
                  <a:schemeClr val="dk2"/>
                </a:solidFill>
              </a:rPr>
              <a:t>I have mentioned several times, why aren't you doing the HR and 360 learning continuously and allow staffs to leave after "just asking a question"?</a:t>
            </a:r>
            <a:endParaRPr b="1" sz="1100">
              <a:solidFill>
                <a:schemeClr val="dk2"/>
              </a:solidFill>
            </a:endParaRPr>
          </a:p>
          <a:p>
            <a:pPr indent="0" lvl="0" marL="0" rtl="0" algn="l">
              <a:spcBef>
                <a:spcPts val="0"/>
              </a:spcBef>
              <a:spcAft>
                <a:spcPts val="0"/>
              </a:spcAft>
              <a:buClr>
                <a:schemeClr val="dk2"/>
              </a:buClr>
              <a:buSzPts val="1100"/>
              <a:buFont typeface="Arial"/>
              <a:buNone/>
            </a:pPr>
            <a:r>
              <a:t/>
            </a:r>
            <a:endParaRPr b="1" sz="1100">
              <a:solidFill>
                <a:schemeClr val="dk2"/>
              </a:solidFill>
            </a:endParaRPr>
          </a:p>
          <a:p>
            <a:pPr indent="0" lvl="0" marL="0" rtl="0" algn="l">
              <a:spcBef>
                <a:spcPts val="0"/>
              </a:spcBef>
              <a:spcAft>
                <a:spcPts val="0"/>
              </a:spcAft>
              <a:buNone/>
            </a:pPr>
            <a:r>
              <a:rPr b="1" lang="en-GB" sz="1100">
                <a:solidFill>
                  <a:schemeClr val="dk2"/>
                </a:solidFill>
              </a:rPr>
              <a:t>@rakhshimalik this is a caution, please track who is only asking about the work and leaving without completion of work.(even though google search can be done in less than 5 mins. If you or someone else find these attitude,  evaluate him or her with Penalty Caution. Once they get 5 times of Penalty caution in 1 week, HR will start the firing process</a:t>
            </a:r>
            <a:endParaRPr b="1"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cxnSp>
        <p:nvCxnSpPr>
          <p:cNvPr id="92" name="Google Shape;92;p18"/>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93" name="Google Shape;93;p18"/>
          <p:cNvSpPr txBox="1"/>
          <p:nvPr>
            <p:ph type="title"/>
          </p:nvPr>
        </p:nvSpPr>
        <p:spPr>
          <a:xfrm>
            <a:off x="831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sp>
        <p:nvSpPr>
          <p:cNvPr id="94" name="Google Shape;94;p18"/>
          <p:cNvSpPr txBox="1"/>
          <p:nvPr/>
        </p:nvSpPr>
        <p:spPr>
          <a:xfrm>
            <a:off x="121175" y="868200"/>
            <a:ext cx="86907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dk2"/>
                </a:solidFill>
              </a:rPr>
              <a:t>🎯[All team]</a:t>
            </a:r>
            <a:endParaRPr b="1"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Don't ask people without time designation. Let teammare finish in minimum time as fast as they can. (If they didn't reply, please get the reply. </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📷Until to get reply ask them every 10 mins when they can, auditor(HR) and C team will monitor every single 10 mins reviewing the Chat room🔍</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Never forget to set the time limit at that day when you ask specific task. Don't forget to set the time limit when you ask to your team mate. (If designated task owner don't reply, that would be 15-20mins task automatically and affect designated task owner job review automatically by HR auditor)</a:t>
            </a:r>
            <a:endParaRPr sz="1100">
              <a:solidFill>
                <a:schemeClr val="dk2"/>
              </a:solidFill>
            </a:endParaRPr>
          </a:p>
          <a:p>
            <a:pPr indent="0" lvl="0" marL="0" rtl="0" algn="l">
              <a:spcBef>
                <a:spcPts val="0"/>
              </a:spcBef>
              <a:spcAft>
                <a:spcPts val="0"/>
              </a:spcAft>
              <a:buNone/>
            </a:pPr>
            <a:r>
              <a:t/>
            </a:r>
            <a:endParaRPr b="1" sz="1100">
              <a:solidFill>
                <a:schemeClr val="dk2"/>
              </a:solidFill>
            </a:endParaRPr>
          </a:p>
          <a:p>
            <a:pPr indent="0" lvl="0" marL="0" rtl="0" algn="l">
              <a:spcBef>
                <a:spcPts val="0"/>
              </a:spcBef>
              <a:spcAft>
                <a:spcPts val="0"/>
              </a:spcAft>
              <a:buNone/>
            </a:pPr>
            <a:r>
              <a:rPr b="1" lang="en-GB" sz="1100">
                <a:solidFill>
                  <a:schemeClr val="dk2"/>
                </a:solidFill>
              </a:rPr>
              <a:t>👹Never leave the [1 single request sentences only] Put [time limit together]📅</a:t>
            </a:r>
            <a:endParaRPr b="1"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Contents upload task never pass the 3-5 hrs. Please guide with the video all the time</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📋If you ignore or don't make the due time(time limit), it affect your task review and minus(-) incentive because give the company uncertainty.</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If you said yes to proceed the job or task but there is no result 3 times without any explanation or excuse, we do the firing process unfortunately </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GB" sz="1100">
                <a:solidFill>
                  <a:schemeClr val="dk2"/>
                </a:solidFill>
              </a:rPr>
              <a:t>Don't forget about it just in case. Most of collegues are doing so well but sometime can possibly being the risk to Company</a:t>
            </a:r>
            <a:endParaRPr sz="1100">
              <a:solidFill>
                <a:schemeClr val="dk2"/>
              </a:solidFill>
            </a:endParaRPr>
          </a:p>
          <a:p>
            <a:pPr indent="0" lvl="0" marL="0" rtl="0" algn="l">
              <a:spcBef>
                <a:spcPts val="0"/>
              </a:spcBef>
              <a:spcAft>
                <a:spcPts val="0"/>
              </a:spcAft>
              <a:buNone/>
            </a:pPr>
            <a:r>
              <a:t/>
            </a:r>
            <a:endParaRPr sz="11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cxnSp>
        <p:nvCxnSpPr>
          <p:cNvPr id="99" name="Google Shape;99;p19"/>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100" name="Google Shape;100;p19"/>
          <p:cNvSpPr txBox="1"/>
          <p:nvPr>
            <p:ph type="title"/>
          </p:nvPr>
        </p:nvSpPr>
        <p:spPr>
          <a:xfrm>
            <a:off x="69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pic>
        <p:nvPicPr>
          <p:cNvPr id="101" name="Google Shape;101;p19"/>
          <p:cNvPicPr preferRelativeResize="0"/>
          <p:nvPr/>
        </p:nvPicPr>
        <p:blipFill>
          <a:blip r:embed="rId3">
            <a:alphaModFix/>
          </a:blip>
          <a:stretch>
            <a:fillRect/>
          </a:stretch>
        </p:blipFill>
        <p:spPr>
          <a:xfrm>
            <a:off x="505475" y="1037875"/>
            <a:ext cx="2188923" cy="3420575"/>
          </a:xfrm>
          <a:prstGeom prst="rect">
            <a:avLst/>
          </a:prstGeom>
          <a:noFill/>
          <a:ln>
            <a:noFill/>
          </a:ln>
        </p:spPr>
      </p:pic>
      <p:pic>
        <p:nvPicPr>
          <p:cNvPr id="102" name="Google Shape;102;p19"/>
          <p:cNvPicPr preferRelativeResize="0"/>
          <p:nvPr/>
        </p:nvPicPr>
        <p:blipFill>
          <a:blip r:embed="rId4">
            <a:alphaModFix/>
          </a:blip>
          <a:stretch>
            <a:fillRect/>
          </a:stretch>
        </p:blipFill>
        <p:spPr>
          <a:xfrm>
            <a:off x="2835764" y="1037875"/>
            <a:ext cx="2237286" cy="34205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cxnSp>
        <p:nvCxnSpPr>
          <p:cNvPr id="107" name="Google Shape;107;p20"/>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108" name="Google Shape;108;p20"/>
          <p:cNvSpPr txBox="1"/>
          <p:nvPr>
            <p:ph type="title"/>
          </p:nvPr>
        </p:nvSpPr>
        <p:spPr>
          <a:xfrm>
            <a:off x="69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pic>
        <p:nvPicPr>
          <p:cNvPr id="109" name="Google Shape;109;p20"/>
          <p:cNvPicPr preferRelativeResize="0"/>
          <p:nvPr/>
        </p:nvPicPr>
        <p:blipFill>
          <a:blip r:embed="rId3">
            <a:alphaModFix/>
          </a:blip>
          <a:stretch>
            <a:fillRect/>
          </a:stretch>
        </p:blipFill>
        <p:spPr>
          <a:xfrm>
            <a:off x="152400" y="789125"/>
            <a:ext cx="2033900" cy="3508624"/>
          </a:xfrm>
          <a:prstGeom prst="rect">
            <a:avLst/>
          </a:prstGeom>
          <a:noFill/>
          <a:ln>
            <a:noFill/>
          </a:ln>
        </p:spPr>
      </p:pic>
      <p:sp>
        <p:nvSpPr>
          <p:cNvPr id="110" name="Google Shape;110;p20"/>
          <p:cNvSpPr txBox="1"/>
          <p:nvPr/>
        </p:nvSpPr>
        <p:spPr>
          <a:xfrm>
            <a:off x="152400" y="4404600"/>
            <a:ext cx="2382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1) response after warning: Bad Excuse</a:t>
            </a:r>
            <a:endParaRPr sz="1000"/>
          </a:p>
        </p:txBody>
      </p:sp>
      <p:pic>
        <p:nvPicPr>
          <p:cNvPr id="111" name="Google Shape;111;p20"/>
          <p:cNvPicPr preferRelativeResize="0"/>
          <p:nvPr/>
        </p:nvPicPr>
        <p:blipFill>
          <a:blip r:embed="rId4">
            <a:alphaModFix/>
          </a:blip>
          <a:stretch>
            <a:fillRect/>
          </a:stretch>
        </p:blipFill>
        <p:spPr>
          <a:xfrm>
            <a:off x="3088300" y="813200"/>
            <a:ext cx="1997875" cy="3460474"/>
          </a:xfrm>
          <a:prstGeom prst="rect">
            <a:avLst/>
          </a:prstGeom>
          <a:noFill/>
          <a:ln>
            <a:noFill/>
          </a:ln>
        </p:spPr>
      </p:pic>
      <p:sp>
        <p:nvSpPr>
          <p:cNvPr id="112" name="Google Shape;112;p20"/>
          <p:cNvSpPr txBox="1"/>
          <p:nvPr/>
        </p:nvSpPr>
        <p:spPr>
          <a:xfrm>
            <a:off x="3088300" y="4297750"/>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t>2) let them know about the reason why we got firing detection (they never change. Once we detect that, please announce them. Human never their change their mindset easily. Normally it take 5-10 yrs to change at least)</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cxnSp>
        <p:nvCxnSpPr>
          <p:cNvPr id="117" name="Google Shape;117;p21"/>
          <p:cNvCxnSpPr/>
          <p:nvPr/>
        </p:nvCxnSpPr>
        <p:spPr>
          <a:xfrm>
            <a:off x="-23525" y="682275"/>
            <a:ext cx="9167400" cy="0"/>
          </a:xfrm>
          <a:prstGeom prst="straightConnector1">
            <a:avLst/>
          </a:prstGeom>
          <a:noFill/>
          <a:ln cap="flat" cmpd="sng" w="9525">
            <a:solidFill>
              <a:schemeClr val="dk2"/>
            </a:solidFill>
            <a:prstDash val="solid"/>
            <a:round/>
            <a:headEnd len="med" w="med" type="none"/>
            <a:tailEnd len="med" w="med" type="none"/>
          </a:ln>
        </p:spPr>
      </p:cxnSp>
      <p:sp>
        <p:nvSpPr>
          <p:cNvPr id="118" name="Google Shape;118;p21"/>
          <p:cNvSpPr txBox="1"/>
          <p:nvPr>
            <p:ph type="title"/>
          </p:nvPr>
        </p:nvSpPr>
        <p:spPr>
          <a:xfrm>
            <a:off x="69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latin typeface="Noto Sans ExtraBold"/>
                <a:ea typeface="Noto Sans ExtraBold"/>
                <a:cs typeface="Noto Sans ExtraBold"/>
                <a:sym typeface="Noto Sans ExtraBold"/>
              </a:rPr>
              <a:t>1. Materials </a:t>
            </a:r>
            <a:r>
              <a:rPr lang="en-GB" sz="2400">
                <a:latin typeface="Noto Sans"/>
                <a:ea typeface="Noto Sans"/>
                <a:cs typeface="Noto Sans"/>
                <a:sym typeface="Noto Sans"/>
              </a:rPr>
              <a:t>:</a:t>
            </a:r>
            <a:r>
              <a:rPr lang="en-GB" sz="2400">
                <a:latin typeface="Noto Sans ExtraBold"/>
                <a:ea typeface="Noto Sans ExtraBold"/>
                <a:cs typeface="Noto Sans ExtraBold"/>
                <a:sym typeface="Noto Sans ExtraBold"/>
              </a:rPr>
              <a:t> </a:t>
            </a:r>
            <a:r>
              <a:rPr lang="en-GB" sz="2400">
                <a:latin typeface="Noto Sans"/>
                <a:ea typeface="Noto Sans"/>
                <a:cs typeface="Noto Sans"/>
                <a:sym typeface="Noto Sans"/>
              </a:rPr>
              <a:t>Microphone and Headphone</a:t>
            </a:r>
            <a:endParaRPr sz="2400">
              <a:latin typeface="Noto Sans"/>
              <a:ea typeface="Noto Sans"/>
              <a:cs typeface="Noto Sans"/>
              <a:sym typeface="Noto Sans"/>
            </a:endParaRPr>
          </a:p>
        </p:txBody>
      </p:sp>
      <p:pic>
        <p:nvPicPr>
          <p:cNvPr id="119" name="Google Shape;119;p21"/>
          <p:cNvPicPr preferRelativeResize="0"/>
          <p:nvPr/>
        </p:nvPicPr>
        <p:blipFill>
          <a:blip r:embed="rId3">
            <a:alphaModFix/>
          </a:blip>
          <a:stretch>
            <a:fillRect/>
          </a:stretch>
        </p:blipFill>
        <p:spPr>
          <a:xfrm>
            <a:off x="152400" y="789125"/>
            <a:ext cx="4772432" cy="4201977"/>
          </a:xfrm>
          <a:prstGeom prst="rect">
            <a:avLst/>
          </a:prstGeom>
          <a:noFill/>
          <a:ln>
            <a:noFill/>
          </a:ln>
        </p:spPr>
      </p:pic>
      <p:sp>
        <p:nvSpPr>
          <p:cNvPr id="120" name="Google Shape;120;p21"/>
          <p:cNvSpPr txBox="1"/>
          <p:nvPr/>
        </p:nvSpPr>
        <p:spPr>
          <a:xfrm>
            <a:off x="5568800" y="235110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3)They are making a lot of excuse but finally CEO doing the PM instead of their work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