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y="5143500" cx="9144000"/>
  <p:notesSz cx="6858000" cy="9144000"/>
  <p:embeddedFontLst>
    <p:embeddedFont>
      <p:font typeface="Noto Sans ExtraBold"/>
      <p:bold r:id="rId40"/>
      <p:boldItalic r:id="rId41"/>
    </p:embeddedFont>
    <p:embeddedFont>
      <p:font typeface="Playfair Display"/>
      <p:regular r:id="rId42"/>
      <p:bold r:id="rId43"/>
      <p:italic r:id="rId44"/>
      <p:boldItalic r:id="rId45"/>
    </p:embeddedFont>
    <p:embeddedFont>
      <p:font typeface="Montserrat"/>
      <p:regular r:id="rId46"/>
      <p:bold r:id="rId47"/>
      <p:italic r:id="rId48"/>
      <p:boldItalic r:id="rId49"/>
    </p:embeddedFont>
    <p:embeddedFont>
      <p:font typeface="Noto Sans"/>
      <p:regular r:id="rId50"/>
      <p:bold r:id="rId51"/>
      <p:italic r:id="rId52"/>
      <p:boldItalic r:id="rId53"/>
    </p:embeddedFont>
    <p:embeddedFont>
      <p:font typeface="Oswald"/>
      <p:regular r:id="rId54"/>
      <p:bold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NotoSansExtraBold-bold.fntdata"/><Relationship Id="rId42" Type="http://schemas.openxmlformats.org/officeDocument/2006/relationships/font" Target="fonts/PlayfairDisplay-regular.fntdata"/><Relationship Id="rId41" Type="http://schemas.openxmlformats.org/officeDocument/2006/relationships/font" Target="fonts/NotoSansExtraBold-boldItalic.fntdata"/><Relationship Id="rId44" Type="http://schemas.openxmlformats.org/officeDocument/2006/relationships/font" Target="fonts/PlayfairDisplay-italic.fntdata"/><Relationship Id="rId43" Type="http://schemas.openxmlformats.org/officeDocument/2006/relationships/font" Target="fonts/PlayfairDisplay-bold.fntdata"/><Relationship Id="rId46" Type="http://schemas.openxmlformats.org/officeDocument/2006/relationships/font" Target="fonts/Montserrat-regular.fntdata"/><Relationship Id="rId45" Type="http://schemas.openxmlformats.org/officeDocument/2006/relationships/font" Target="fonts/PlayfairDisplay-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Montserrat-italic.fntdata"/><Relationship Id="rId47" Type="http://schemas.openxmlformats.org/officeDocument/2006/relationships/font" Target="fonts/Montserrat-bold.fntdata"/><Relationship Id="rId49" Type="http://schemas.openxmlformats.org/officeDocument/2006/relationships/font" Target="fonts/Montserrat-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NotoSans-bold.fntdata"/><Relationship Id="rId50" Type="http://schemas.openxmlformats.org/officeDocument/2006/relationships/font" Target="fonts/NotoSans-regular.fntdata"/><Relationship Id="rId53" Type="http://schemas.openxmlformats.org/officeDocument/2006/relationships/font" Target="fonts/NotoSans-boldItalic.fntdata"/><Relationship Id="rId52" Type="http://schemas.openxmlformats.org/officeDocument/2006/relationships/font" Target="fonts/NotoSans-italic.fntdata"/><Relationship Id="rId11" Type="http://schemas.openxmlformats.org/officeDocument/2006/relationships/slide" Target="slides/slide6.xml"/><Relationship Id="rId55" Type="http://schemas.openxmlformats.org/officeDocument/2006/relationships/font" Target="fonts/Oswald-bold.fntdata"/><Relationship Id="rId10" Type="http://schemas.openxmlformats.org/officeDocument/2006/relationships/slide" Target="slides/slide5.xml"/><Relationship Id="rId54" Type="http://schemas.openxmlformats.org/officeDocument/2006/relationships/font" Target="fonts/Oswald-regular.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b8a2ed5b54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2b8a2ed5b54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b8a2ed5b54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b8a2ed5b54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b8a2ed5b54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b8a2ed5b54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b8eb0c8fd5_2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b8eb0c8fd5_2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b8eb0c8fd5_2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b8eb0c8fd5_2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b8a2ed5b54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b8a2ed5b54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b8a2ed5b54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b8a2ed5b54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b8a2ed5b54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b8a2ed5b5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b8a2ed5b54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b8a2ed5b54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b8a2ed5b54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b8a2ed5b54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2b800c48e29_0_5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2b800c48e29_0_5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b8a2ed5b54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b8a2ed5b54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b8a2ed5b54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b8a2ed5b54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b8a2ed5b54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b8a2ed5b54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b8a2ed5b54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2b8a2ed5b54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b8a2ed5b54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2b8a2ed5b54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b8a2ed5b54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2b8a2ed5b54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b8a2ed5b54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2b8a2ed5b54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b8a2ed5b54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2b8a2ed5b54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b8eb0c8fd5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2b8eb0c8fd5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b8eb0c8fd5_2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2b8eb0c8fd5_2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b800c48e29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b800c48e29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b8eb0c8fd5_2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2b8eb0c8fd5_2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b8eb0c8fd5_2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b8eb0c8fd5_2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b8eb0c8fd5_2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2b8eb0c8fd5_2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b8eb0c8fd5_2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2b8eb0c8fd5_2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b8a2ed5b54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2b8a2ed5b54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b8a2ed5b5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b8a2ed5b5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b8a2ed5b54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2b8a2ed5b54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b8a2ed5b54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b8a2ed5b54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b8a2ed5b54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b8a2ed5b54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b8a2ed5b54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b8a2ed5b54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b8a2ed5b54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b8a2ed5b54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4286250" y="0"/>
            <a:ext cx="723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4358475" y="0"/>
            <a:ext cx="38532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1pPr>
            <a:lvl2pPr lvl="1"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2pPr>
            <a:lvl3pPr lvl="2"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3pPr>
            <a:lvl4pPr lvl="3"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4pPr>
            <a:lvl5pPr lvl="4"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5pPr>
            <a:lvl6pPr lvl="5"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6pPr>
            <a:lvl7pPr lvl="6"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7pPr>
            <a:lvl8pPr lvl="7"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8pPr>
            <a:lvl9pPr lvl="8"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9pPr>
          </a:lstStyle>
          <a:p/>
        </p:txBody>
      </p:sp>
      <p:sp>
        <p:nvSpPr>
          <p:cNvPr id="13" name="Google Shape;13;p2"/>
          <p:cNvSpPr txBox="1"/>
          <p:nvPr>
            <p:ph idx="1" type="subTitle"/>
          </p:nvPr>
        </p:nvSpPr>
        <p:spPr>
          <a:xfrm>
            <a:off x="344250" y="3550650"/>
            <a:ext cx="4910100" cy="577800"/>
          </a:xfrm>
          <a:prstGeom prst="rect">
            <a:avLst/>
          </a:prstGeom>
          <a:solidFill>
            <a:schemeClr val="dk2"/>
          </a:solidFill>
        </p:spPr>
        <p:txBody>
          <a:bodyPr anchorCtr="0" anchor="ctr" bIns="91425" lIns="91425" spcFirstLastPara="1" rIns="91425" wrap="square" tIns="91425">
            <a:normAutofit/>
          </a:bodyPr>
          <a:lstStyle>
            <a:lvl1pPr lvl="0"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1pPr>
            <a:lvl2pPr lvl="1"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2pPr>
            <a:lvl3pPr lvl="2"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3pPr>
            <a:lvl4pPr lvl="3"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4pPr>
            <a:lvl5pPr lvl="4"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5pPr>
            <a:lvl6pPr lvl="5"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6pPr>
            <a:lvl7pPr lvl="6"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7pPr>
            <a:lvl8pPr lvl="7"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8pPr>
            <a:lvl9pPr lvl="8"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9pPr>
          </a:lstStyle>
          <a:p/>
        </p:txBody>
      </p:sp>
      <p:sp>
        <p:nvSpPr>
          <p:cNvPr id="14" name="Google Shape;14;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txBox="1"/>
          <p:nvPr>
            <p:ph hasCustomPrompt="1" type="title"/>
          </p:nvPr>
        </p:nvSpPr>
        <p:spPr>
          <a:xfrm>
            <a:off x="311700" y="999925"/>
            <a:ext cx="8520600" cy="21462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4000"/>
              <a:buFont typeface="Montserrat"/>
              <a:buNone/>
              <a:defRPr sz="14000">
                <a:latin typeface="Montserrat"/>
                <a:ea typeface="Montserrat"/>
                <a:cs typeface="Montserrat"/>
                <a:sym typeface="Montserrat"/>
              </a:defRPr>
            </a:lvl1pPr>
            <a:lvl2pPr lvl="1" rtl="0" algn="ctr">
              <a:spcBef>
                <a:spcPts val="0"/>
              </a:spcBef>
              <a:spcAft>
                <a:spcPts val="0"/>
              </a:spcAft>
              <a:buSzPts val="14000"/>
              <a:buFont typeface="Montserrat"/>
              <a:buNone/>
              <a:defRPr sz="14000">
                <a:latin typeface="Montserrat"/>
                <a:ea typeface="Montserrat"/>
                <a:cs typeface="Montserrat"/>
                <a:sym typeface="Montserrat"/>
              </a:defRPr>
            </a:lvl2pPr>
            <a:lvl3pPr lvl="2" rtl="0" algn="ctr">
              <a:spcBef>
                <a:spcPts val="0"/>
              </a:spcBef>
              <a:spcAft>
                <a:spcPts val="0"/>
              </a:spcAft>
              <a:buSzPts val="14000"/>
              <a:buFont typeface="Montserrat"/>
              <a:buNone/>
              <a:defRPr sz="14000">
                <a:latin typeface="Montserrat"/>
                <a:ea typeface="Montserrat"/>
                <a:cs typeface="Montserrat"/>
                <a:sym typeface="Montserrat"/>
              </a:defRPr>
            </a:lvl3pPr>
            <a:lvl4pPr lvl="3" rtl="0" algn="ctr">
              <a:spcBef>
                <a:spcPts val="0"/>
              </a:spcBef>
              <a:spcAft>
                <a:spcPts val="0"/>
              </a:spcAft>
              <a:buSzPts val="14000"/>
              <a:buFont typeface="Montserrat"/>
              <a:buNone/>
              <a:defRPr sz="14000">
                <a:latin typeface="Montserrat"/>
                <a:ea typeface="Montserrat"/>
                <a:cs typeface="Montserrat"/>
                <a:sym typeface="Montserrat"/>
              </a:defRPr>
            </a:lvl4pPr>
            <a:lvl5pPr lvl="4" rtl="0" algn="ctr">
              <a:spcBef>
                <a:spcPts val="0"/>
              </a:spcBef>
              <a:spcAft>
                <a:spcPts val="0"/>
              </a:spcAft>
              <a:buSzPts val="14000"/>
              <a:buFont typeface="Montserrat"/>
              <a:buNone/>
              <a:defRPr sz="14000">
                <a:latin typeface="Montserrat"/>
                <a:ea typeface="Montserrat"/>
                <a:cs typeface="Montserrat"/>
                <a:sym typeface="Montserrat"/>
              </a:defRPr>
            </a:lvl5pPr>
            <a:lvl6pPr lvl="5" rtl="0" algn="ctr">
              <a:spcBef>
                <a:spcPts val="0"/>
              </a:spcBef>
              <a:spcAft>
                <a:spcPts val="0"/>
              </a:spcAft>
              <a:buSzPts val="14000"/>
              <a:buFont typeface="Montserrat"/>
              <a:buNone/>
              <a:defRPr sz="14000">
                <a:latin typeface="Montserrat"/>
                <a:ea typeface="Montserrat"/>
                <a:cs typeface="Montserrat"/>
                <a:sym typeface="Montserrat"/>
              </a:defRPr>
            </a:lvl6pPr>
            <a:lvl7pPr lvl="6" rtl="0" algn="ctr">
              <a:spcBef>
                <a:spcPts val="0"/>
              </a:spcBef>
              <a:spcAft>
                <a:spcPts val="0"/>
              </a:spcAft>
              <a:buSzPts val="14000"/>
              <a:buFont typeface="Montserrat"/>
              <a:buNone/>
              <a:defRPr sz="14000">
                <a:latin typeface="Montserrat"/>
                <a:ea typeface="Montserrat"/>
                <a:cs typeface="Montserrat"/>
                <a:sym typeface="Montserrat"/>
              </a:defRPr>
            </a:lvl7pPr>
            <a:lvl8pPr lvl="7" rtl="0" algn="ctr">
              <a:spcBef>
                <a:spcPts val="0"/>
              </a:spcBef>
              <a:spcAft>
                <a:spcPts val="0"/>
              </a:spcAft>
              <a:buSzPts val="14000"/>
              <a:buFont typeface="Montserrat"/>
              <a:buNone/>
              <a:defRPr sz="14000">
                <a:latin typeface="Montserrat"/>
                <a:ea typeface="Montserrat"/>
                <a:cs typeface="Montserrat"/>
                <a:sym typeface="Montserrat"/>
              </a:defRPr>
            </a:lvl8pPr>
            <a:lvl9pPr lvl="8" rtl="0" algn="ctr">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0" name="Google Shape;50;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highlight>
                  <a:schemeClr val="dk1"/>
                </a:highlight>
              </a:defRPr>
            </a:lvl1pPr>
            <a:lvl2pPr indent="-317500" lvl="1" marL="914400" rtl="0" algn="ctr">
              <a:spcBef>
                <a:spcPts val="0"/>
              </a:spcBef>
              <a:spcAft>
                <a:spcPts val="0"/>
              </a:spcAft>
              <a:buSzPts val="1400"/>
              <a:buChar char="○"/>
              <a:defRPr>
                <a:highlight>
                  <a:schemeClr val="dk1"/>
                </a:highlight>
              </a:defRPr>
            </a:lvl2pPr>
            <a:lvl3pPr indent="-317500" lvl="2" marL="1371600" rtl="0" algn="ctr">
              <a:spcBef>
                <a:spcPts val="0"/>
              </a:spcBef>
              <a:spcAft>
                <a:spcPts val="0"/>
              </a:spcAft>
              <a:buSzPts val="1400"/>
              <a:buChar char="■"/>
              <a:defRPr>
                <a:highlight>
                  <a:schemeClr val="dk1"/>
                </a:highlight>
              </a:defRPr>
            </a:lvl3pPr>
            <a:lvl4pPr indent="-317500" lvl="3" marL="1828800" rtl="0" algn="ctr">
              <a:spcBef>
                <a:spcPts val="0"/>
              </a:spcBef>
              <a:spcAft>
                <a:spcPts val="0"/>
              </a:spcAft>
              <a:buSzPts val="1400"/>
              <a:buChar char="●"/>
              <a:defRPr>
                <a:highlight>
                  <a:schemeClr val="dk1"/>
                </a:highlight>
              </a:defRPr>
            </a:lvl4pPr>
            <a:lvl5pPr indent="-317500" lvl="4" marL="2286000" rtl="0" algn="ctr">
              <a:spcBef>
                <a:spcPts val="0"/>
              </a:spcBef>
              <a:spcAft>
                <a:spcPts val="0"/>
              </a:spcAft>
              <a:buSzPts val="1400"/>
              <a:buChar char="○"/>
              <a:defRPr>
                <a:highlight>
                  <a:schemeClr val="dk1"/>
                </a:highlight>
              </a:defRPr>
            </a:lvl5pPr>
            <a:lvl6pPr indent="-317500" lvl="5" marL="2743200" rtl="0" algn="ctr">
              <a:spcBef>
                <a:spcPts val="0"/>
              </a:spcBef>
              <a:spcAft>
                <a:spcPts val="0"/>
              </a:spcAft>
              <a:buSzPts val="1400"/>
              <a:buChar char="■"/>
              <a:defRPr>
                <a:highlight>
                  <a:schemeClr val="dk1"/>
                </a:highlight>
              </a:defRPr>
            </a:lvl6pPr>
            <a:lvl7pPr indent="-317500" lvl="6" marL="3200400" rtl="0" algn="ctr">
              <a:spcBef>
                <a:spcPts val="0"/>
              </a:spcBef>
              <a:spcAft>
                <a:spcPts val="0"/>
              </a:spcAft>
              <a:buSzPts val="1400"/>
              <a:buChar char="●"/>
              <a:defRPr>
                <a:highlight>
                  <a:schemeClr val="dk1"/>
                </a:highlight>
              </a:defRPr>
            </a:lvl7pPr>
            <a:lvl8pPr indent="-317500" lvl="7" marL="3657600" rtl="0" algn="ctr">
              <a:spcBef>
                <a:spcPts val="0"/>
              </a:spcBef>
              <a:spcAft>
                <a:spcPts val="0"/>
              </a:spcAft>
              <a:buSzPts val="1400"/>
              <a:buChar char="○"/>
              <a:defRPr>
                <a:highlight>
                  <a:schemeClr val="dk1"/>
                </a:highlight>
              </a:defRPr>
            </a:lvl8pPr>
            <a:lvl9pPr indent="-317500" lvl="8" marL="4114800" rtl="0" algn="ctr">
              <a:spcBef>
                <a:spcPts val="0"/>
              </a:spcBef>
              <a:spcAft>
                <a:spcPts val="0"/>
              </a:spcAft>
              <a:buSzPts val="1400"/>
              <a:buChar char="■"/>
              <a:defRPr>
                <a:highlight>
                  <a:schemeClr val="dk1"/>
                </a:highlight>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4"/>
        </a:solidFill>
      </p:bgPr>
    </p:bg>
    <p:spTree>
      <p:nvGrpSpPr>
        <p:cNvPr id="15" name="Shape 15"/>
        <p:cNvGrpSpPr/>
        <p:nvPr/>
      </p:nvGrpSpPr>
      <p:grpSpPr>
        <a:xfrm>
          <a:off x="0" y="0"/>
          <a:ext cx="0" cy="0"/>
          <a:chOff x="0" y="0"/>
          <a:chExt cx="0" cy="0"/>
        </a:xfrm>
      </p:grpSpPr>
      <p:sp>
        <p:nvSpPr>
          <p:cNvPr id="16" name="Google Shape;16;p3"/>
          <p:cNvSpPr/>
          <p:nvPr/>
        </p:nvSpPr>
        <p:spPr>
          <a:xfrm rot="5400000">
            <a:off x="4550700" y="-498600"/>
            <a:ext cx="42600" cy="84558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1pPr>
            <a:lvl2pPr lvl="1"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2pPr>
            <a:lvl3pPr lvl="2"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3pPr>
            <a:lvl4pPr lvl="3"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4pPr>
            <a:lvl5pPr lvl="4"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5pPr>
            <a:lvl6pPr lvl="5"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6pPr>
            <a:lvl7pPr lvl="6"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7pPr>
            <a:lvl8pPr lvl="7"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8pPr>
            <a:lvl9pPr lvl="8"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9pPr>
          </a:lstStyle>
          <a:p/>
        </p:txBody>
      </p:sp>
      <p:sp>
        <p:nvSpPr>
          <p:cNvPr id="18" name="Google Shape;18;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1" name="Google Shape;21;p4"/>
          <p:cNvSpPr txBox="1"/>
          <p:nvPr>
            <p:ph idx="1" type="body"/>
          </p:nvPr>
        </p:nvSpPr>
        <p:spPr>
          <a:xfrm>
            <a:off x="311700" y="1234075"/>
            <a:ext cx="8520600" cy="33348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2" name="Google Shape;22;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5" name="Google Shape;25;p5"/>
          <p:cNvSpPr txBox="1"/>
          <p:nvPr>
            <p:ph idx="1" type="body"/>
          </p:nvPr>
        </p:nvSpPr>
        <p:spPr>
          <a:xfrm>
            <a:off x="311700" y="1234050"/>
            <a:ext cx="3999900" cy="33348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6" name="Google Shape;26;p5"/>
          <p:cNvSpPr txBox="1"/>
          <p:nvPr>
            <p:ph idx="2" type="body"/>
          </p:nvPr>
        </p:nvSpPr>
        <p:spPr>
          <a:xfrm>
            <a:off x="4832400" y="1234050"/>
            <a:ext cx="3999900" cy="33348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7" name="Google Shape;27;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0" name="Google Shape;30;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4" name="Google Shape;34;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p:txBody>
      </p:sp>
      <p:sp>
        <p:nvSpPr>
          <p:cNvPr id="37" name="Google Shape;3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9"/>
          <p:cNvSpPr txBox="1"/>
          <p:nvPr>
            <p:ph type="title"/>
          </p:nvPr>
        </p:nvSpPr>
        <p:spPr>
          <a:xfrm>
            <a:off x="265500" y="1081675"/>
            <a:ext cx="4045200" cy="17862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2" name="Google Shape;42;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highlight>
                  <a:schemeClr val="lt1"/>
                </a:highlight>
              </a:defRPr>
            </a:lvl1pPr>
            <a:lvl2pPr indent="-317500" lvl="1" marL="914400" rtl="0">
              <a:spcBef>
                <a:spcPts val="0"/>
              </a:spcBef>
              <a:spcAft>
                <a:spcPts val="0"/>
              </a:spcAft>
              <a:buSzPts val="1400"/>
              <a:buChar char="○"/>
              <a:defRPr>
                <a:highlight>
                  <a:schemeClr val="lt1"/>
                </a:highlight>
              </a:defRPr>
            </a:lvl2pPr>
            <a:lvl3pPr indent="-317500" lvl="2" marL="1371600" rtl="0">
              <a:spcBef>
                <a:spcPts val="0"/>
              </a:spcBef>
              <a:spcAft>
                <a:spcPts val="0"/>
              </a:spcAft>
              <a:buSzPts val="1400"/>
              <a:buChar char="■"/>
              <a:defRPr>
                <a:highlight>
                  <a:schemeClr val="lt1"/>
                </a:highlight>
              </a:defRPr>
            </a:lvl3pPr>
            <a:lvl4pPr indent="-317500" lvl="3" marL="1828800" rtl="0">
              <a:spcBef>
                <a:spcPts val="0"/>
              </a:spcBef>
              <a:spcAft>
                <a:spcPts val="0"/>
              </a:spcAft>
              <a:buSzPts val="1400"/>
              <a:buChar char="●"/>
              <a:defRPr>
                <a:highlight>
                  <a:schemeClr val="lt1"/>
                </a:highlight>
              </a:defRPr>
            </a:lvl4pPr>
            <a:lvl5pPr indent="-317500" lvl="4" marL="2286000" rtl="0">
              <a:spcBef>
                <a:spcPts val="0"/>
              </a:spcBef>
              <a:spcAft>
                <a:spcPts val="0"/>
              </a:spcAft>
              <a:buSzPts val="1400"/>
              <a:buChar char="○"/>
              <a:defRPr>
                <a:highlight>
                  <a:schemeClr val="lt1"/>
                </a:highlight>
              </a:defRPr>
            </a:lvl5pPr>
            <a:lvl6pPr indent="-317500" lvl="5" marL="2743200" rtl="0">
              <a:spcBef>
                <a:spcPts val="0"/>
              </a:spcBef>
              <a:spcAft>
                <a:spcPts val="0"/>
              </a:spcAft>
              <a:buSzPts val="1400"/>
              <a:buChar char="■"/>
              <a:defRPr>
                <a:highlight>
                  <a:schemeClr val="lt1"/>
                </a:highlight>
              </a:defRPr>
            </a:lvl6pPr>
            <a:lvl7pPr indent="-317500" lvl="6" marL="3200400" rtl="0">
              <a:spcBef>
                <a:spcPts val="0"/>
              </a:spcBef>
              <a:spcAft>
                <a:spcPts val="0"/>
              </a:spcAft>
              <a:buSzPts val="1400"/>
              <a:buChar char="●"/>
              <a:defRPr>
                <a:highlight>
                  <a:schemeClr val="lt1"/>
                </a:highlight>
              </a:defRPr>
            </a:lvl7pPr>
            <a:lvl8pPr indent="-317500" lvl="7" marL="3657600" rtl="0">
              <a:spcBef>
                <a:spcPts val="0"/>
              </a:spcBef>
              <a:spcAft>
                <a:spcPts val="0"/>
              </a:spcAft>
              <a:buSzPts val="1400"/>
              <a:buChar char="○"/>
              <a:defRPr>
                <a:highlight>
                  <a:schemeClr val="lt1"/>
                </a:highlight>
              </a:defRPr>
            </a:lvl8pPr>
            <a:lvl9pPr indent="-317500" lvl="8" marL="4114800" rtl="0">
              <a:spcBef>
                <a:spcPts val="0"/>
              </a:spcBef>
              <a:spcAft>
                <a:spcPts val="0"/>
              </a:spcAft>
              <a:buSzPts val="1400"/>
              <a:buChar char="■"/>
              <a:defRPr>
                <a:highlight>
                  <a:schemeClr val="lt1"/>
                </a:highlight>
              </a:defRPr>
            </a:lvl9pPr>
          </a:lstStyle>
          <a:p/>
        </p:txBody>
      </p:sp>
      <p:sp>
        <p:nvSpPr>
          <p:cNvPr id="44" name="Google Shape;4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highlight>
                  <a:schemeClr val="dk1"/>
                </a:highlight>
              </a:defRPr>
            </a:lvl1pPr>
          </a:lstStyle>
          <a:p/>
        </p:txBody>
      </p:sp>
      <p:sp>
        <p:nvSpPr>
          <p:cNvPr id="47" name="Google Shape;47;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op">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1pPr>
            <a:lvl2pPr lvl="1"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2pPr>
            <a:lvl3pPr lvl="2"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3pPr>
            <a:lvl4pPr lvl="3"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4pPr>
            <a:lvl5pPr lvl="4"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5pPr>
            <a:lvl6pPr lvl="5"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6pPr>
            <a:lvl7pPr lvl="6"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7pPr>
            <a:lvl8pPr lvl="7"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8pPr>
            <a:lvl9pPr lvl="8"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9pPr>
          </a:lstStyle>
          <a:p/>
        </p:txBody>
      </p:sp>
      <p:sp>
        <p:nvSpPr>
          <p:cNvPr id="7" name="Google Shape;7;p1"/>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Playfair Display"/>
              <a:buChar char="●"/>
              <a:defRPr sz="1800">
                <a:solidFill>
                  <a:schemeClr val="dk2"/>
                </a:solidFill>
                <a:latin typeface="Playfair Display"/>
                <a:ea typeface="Playfair Display"/>
                <a:cs typeface="Playfair Display"/>
                <a:sym typeface="Playfair Display"/>
              </a:defRPr>
            </a:lvl1pPr>
            <a:lvl2pPr indent="-317500" lvl="1" marL="9144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2pPr>
            <a:lvl3pPr indent="-317500" lvl="2" marL="13716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3pPr>
            <a:lvl4pPr indent="-317500" lvl="3" marL="18288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4pPr>
            <a:lvl5pPr indent="-317500" lvl="4" marL="22860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5pPr>
            <a:lvl6pPr indent="-317500" lvl="5" marL="27432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6pPr>
            <a:lvl7pPr indent="-317500" lvl="6" marL="32004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7pPr>
            <a:lvl8pPr indent="-317500" lvl="7" marL="36576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8pPr>
            <a:lvl9pPr indent="-317500" lvl="8" marL="41148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Playfair Display"/>
                <a:ea typeface="Playfair Display"/>
                <a:cs typeface="Playfair Display"/>
                <a:sym typeface="Playfair Display"/>
              </a:defRPr>
            </a:lvl1pPr>
            <a:lvl2pPr lvl="1" rtl="0" algn="r">
              <a:buNone/>
              <a:defRPr sz="1000">
                <a:solidFill>
                  <a:schemeClr val="dk2"/>
                </a:solidFill>
                <a:latin typeface="Playfair Display"/>
                <a:ea typeface="Playfair Display"/>
                <a:cs typeface="Playfair Display"/>
                <a:sym typeface="Playfair Display"/>
              </a:defRPr>
            </a:lvl2pPr>
            <a:lvl3pPr lvl="2" rtl="0" algn="r">
              <a:buNone/>
              <a:defRPr sz="1000">
                <a:solidFill>
                  <a:schemeClr val="dk2"/>
                </a:solidFill>
                <a:latin typeface="Playfair Display"/>
                <a:ea typeface="Playfair Display"/>
                <a:cs typeface="Playfair Display"/>
                <a:sym typeface="Playfair Display"/>
              </a:defRPr>
            </a:lvl3pPr>
            <a:lvl4pPr lvl="3" rtl="0" algn="r">
              <a:buNone/>
              <a:defRPr sz="1000">
                <a:solidFill>
                  <a:schemeClr val="dk2"/>
                </a:solidFill>
                <a:latin typeface="Playfair Display"/>
                <a:ea typeface="Playfair Display"/>
                <a:cs typeface="Playfair Display"/>
                <a:sym typeface="Playfair Display"/>
              </a:defRPr>
            </a:lvl4pPr>
            <a:lvl5pPr lvl="4" rtl="0" algn="r">
              <a:buNone/>
              <a:defRPr sz="1000">
                <a:solidFill>
                  <a:schemeClr val="dk2"/>
                </a:solidFill>
                <a:latin typeface="Playfair Display"/>
                <a:ea typeface="Playfair Display"/>
                <a:cs typeface="Playfair Display"/>
                <a:sym typeface="Playfair Display"/>
              </a:defRPr>
            </a:lvl5pPr>
            <a:lvl6pPr lvl="5" rtl="0" algn="r">
              <a:buNone/>
              <a:defRPr sz="1000">
                <a:solidFill>
                  <a:schemeClr val="dk2"/>
                </a:solidFill>
                <a:latin typeface="Playfair Display"/>
                <a:ea typeface="Playfair Display"/>
                <a:cs typeface="Playfair Display"/>
                <a:sym typeface="Playfair Display"/>
              </a:defRPr>
            </a:lvl6pPr>
            <a:lvl7pPr lvl="6" rtl="0" algn="r">
              <a:buNone/>
              <a:defRPr sz="1000">
                <a:solidFill>
                  <a:schemeClr val="dk2"/>
                </a:solidFill>
                <a:latin typeface="Playfair Display"/>
                <a:ea typeface="Playfair Display"/>
                <a:cs typeface="Playfair Display"/>
                <a:sym typeface="Playfair Display"/>
              </a:defRPr>
            </a:lvl7pPr>
            <a:lvl8pPr lvl="7" rtl="0" algn="r">
              <a:buNone/>
              <a:defRPr sz="1000">
                <a:solidFill>
                  <a:schemeClr val="dk2"/>
                </a:solidFill>
                <a:latin typeface="Playfair Display"/>
                <a:ea typeface="Playfair Display"/>
                <a:cs typeface="Playfair Display"/>
                <a:sym typeface="Playfair Display"/>
              </a:defRPr>
            </a:lvl8pPr>
            <a:lvl9pPr lvl="8" rtl="0" algn="r">
              <a:buNone/>
              <a:defRPr sz="1000">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bond.aixinvestors.com/" TargetMode="External"/><Relationship Id="rId4" Type="http://schemas.openxmlformats.org/officeDocument/2006/relationships/image" Target="../media/image17.png"/><Relationship Id="rId5"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bond.aixinvestors.com/" TargetMode="Externa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bond.aixinvestors.com/" TargetMode="Externa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docs.google.com/spreadsheets/d/1bL9F_fARebfPd6DPThMOWfeNTvjileyuWF4cOr485mQ/edit?usp=sharing" TargetMode="Externa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phantombuster.com/phantombuster?category=ai" TargetMode="Externa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bond.aixinvestors.com/" TargetMode="Externa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bond.aixinvestors.com/" TargetMode="Externa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createstudio.com/index.html" TargetMode="External"/><Relationship Id="rId4" Type="http://schemas.openxmlformats.org/officeDocument/2006/relationships/hyperlink" Target="https://youtu.be/GG-9OCKBIBE?feature=shared" TargetMode="External"/><Relationship Id="rId10" Type="http://schemas.openxmlformats.org/officeDocument/2006/relationships/hyperlink" Target="https://www.synthesia.io/" TargetMode="External"/><Relationship Id="rId9" Type="http://schemas.openxmlformats.org/officeDocument/2006/relationships/hyperlink" Target="https://www.deepbrain.io/" TargetMode="External"/><Relationship Id="rId5" Type="http://schemas.openxmlformats.org/officeDocument/2006/relationships/hyperlink" Target="https://app.steve.ai/" TargetMode="External"/><Relationship Id="rId6" Type="http://schemas.openxmlformats.org/officeDocument/2006/relationships/hyperlink" Target="https://app.steve.ai/pricing" TargetMode="External"/><Relationship Id="rId7" Type="http://schemas.openxmlformats.org/officeDocument/2006/relationships/hyperlink" Target="https://www.canva.com/features/ai-face-generator/" TargetMode="External"/><Relationship Id="rId8" Type="http://schemas.openxmlformats.org/officeDocument/2006/relationships/hyperlink" Target="http://www.billo.app"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createstudio.com/index.html" TargetMode="External"/><Relationship Id="rId4" Type="http://schemas.openxmlformats.org/officeDocument/2006/relationships/hyperlink" Target="https://youtu.be/GG-9OCKBIBE?feature=shared" TargetMode="External"/><Relationship Id="rId5" Type="http://schemas.openxmlformats.org/officeDocument/2006/relationships/hyperlink" Target="https://app.steve.ai/" TargetMode="External"/><Relationship Id="rId6" Type="http://schemas.openxmlformats.org/officeDocument/2006/relationships/hyperlink" Target="https://app.steve.ai/pricing" TargetMode="External"/><Relationship Id="rId7"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www.youtube.com/watch?v=7jTcmctOY1Y" TargetMode="External"/><Relationship Id="rId4" Type="http://schemas.openxmlformats.org/officeDocument/2006/relationships/hyperlink" Target="https://www.linkedhelper.com/blog/linkedin-message-autom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createstudio.com/index.html" TargetMode="External"/><Relationship Id="rId4" Type="http://schemas.openxmlformats.org/officeDocument/2006/relationships/hyperlink" Target="https://youtu.be/GG-9OCKBIBE?feature=shared" TargetMode="External"/><Relationship Id="rId5" Type="http://schemas.openxmlformats.org/officeDocument/2006/relationships/hyperlink" Target="https://app.steve.ai/" TargetMode="External"/><Relationship Id="rId6" Type="http://schemas.openxmlformats.org/officeDocument/2006/relationships/hyperlink" Target="https://app.steve.ai/pricing" TargetMode="External"/><Relationship Id="rId7"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www.canva.com/features/ai-face-generator/" TargetMode="External"/><Relationship Id="rId4" Type="http://schemas.openxmlformats.org/officeDocument/2006/relationships/hyperlink" Target="http://www.billo.app" TargetMode="External"/><Relationship Id="rId5" Type="http://schemas.openxmlformats.org/officeDocument/2006/relationships/hyperlink" Target="https://www.deepbrain.io/" TargetMode="External"/><Relationship Id="rId6" Type="http://schemas.openxmlformats.org/officeDocument/2006/relationships/hyperlink" Target="https://www.synthesia.io/" TargetMode="External"/><Relationship Id="rId7"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www.canva.com/features/ai-face-generator/" TargetMode="External"/><Relationship Id="rId4" Type="http://schemas.openxmlformats.org/officeDocument/2006/relationships/hyperlink" Target="http://www.billo.app" TargetMode="External"/><Relationship Id="rId5" Type="http://schemas.openxmlformats.org/officeDocument/2006/relationships/hyperlink" Target="https://www.deepbrain.io/" TargetMode="External"/><Relationship Id="rId6" Type="http://schemas.openxmlformats.org/officeDocument/2006/relationships/hyperlink" Target="https://www.synthesia.io/" TargetMode="External"/><Relationship Id="rId7"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7.png"/><Relationship Id="rId4" Type="http://schemas.openxmlformats.org/officeDocument/2006/relationships/hyperlink" Target="https://affiliatelab.im/?utm_source=facebook&amp;utm_medium=cpc&amp;utm_campaign=Purchase+%7C+Prospecting+%7C+All+GEO+%7C+ABO&amp;utm_term=WW+%7C+Interest+%7C+Purchase+%7C+Website+platforms+%E2%80%93+Copy&amp;utm_content=120205536282290518"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s://bond.aixinvestors.com/" TargetMode="Externa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s://affiliatelab.im/?utm_source=facebook&amp;utm_medium=cpc&amp;utm_campaign=Purchase+%7C+Prospecting+%7C+All+GEO+%7C+ABO&amp;utm_term=WW+%7C+Interest+%7C+Purchase+%7C+Website+platforms+%E2%80%93+Copy&amp;utm_content=120205536282290518" TargetMode="Externa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affiliatelab.im/?utm_source=facebook&amp;utm_medium=cpc&amp;utm_campaign=Purchase+%7C+Prospecting+%7C+All+GEO+%7C+ABO&amp;utm_term=WW+%7C+Interest+%7C+Purchase+%7C+Website+platforms+%E2%80%93+Copy&amp;utm_content=120205536282290518" TargetMode="Externa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s://wordpress.org/plugins/cryptopay-wc-lit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t.me/+Dc5TRV5VIUcwZTRl" TargetMode="Externa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s://woo.com/products/referral-system-for-woocommerce/" TargetMode="Externa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hyperlink" Target="https://drive.google.com/drive/folders/1hDrigwqCblIOgz9jlJ8PTbOrorPY0KYM" TargetMode="External"/><Relationship Id="rId4" Type="http://schemas.openxmlformats.org/officeDocument/2006/relationships/hyperlink" Target="https://drive.google.com/drive/folders/1tLWK6qDTKSU8P5JDHRRCnDzH4tpnoB9M" TargetMode="External"/><Relationship Id="rId5" Type="http://schemas.openxmlformats.org/officeDocument/2006/relationships/hyperlink" Target="https://drive.google.com/drive/folders/1swg0ogIm9N4s1QDEIp-nEFy11ZgtkT0h" TargetMode="External"/><Relationship Id="rId6" Type="http://schemas.openxmlformats.org/officeDocument/2006/relationships/hyperlink" Target="https://drive.google.com/drive/folders/1n0fiAyqGjgp8AnlvPCDlow_m7hQyVtzO" TargetMode="External"/><Relationship Id="rId7" Type="http://schemas.openxmlformats.org/officeDocument/2006/relationships/hyperlink" Target="https://docs.google.com/document/d/1wnNKlpzVwVQIV92CrQqxGIRmVqTyoTtFCZqQe9cnB2g/edit?usp=drivesdk" TargetMode="External"/><Relationship Id="rId8" Type="http://schemas.openxmlformats.org/officeDocument/2006/relationships/hyperlink" Target="https://docs.google.com/document/d/1GIon2YLql-9QxVT1TozRNJf_LhJbGaIC3BOYvEhRBm4/edit?usp=drivesdk"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s://phantombuster.com/7473395921122066/phantoms?returnTo=%2Fautomations%2Finstagram%2F14303%2Finstagram-auto-commenter" TargetMode="External"/><Relationship Id="rId4" Type="http://schemas.openxmlformats.org/officeDocument/2006/relationships/hyperlink" Target="https://billo.app/" TargetMode="External"/><Relationship Id="rId5" Type="http://schemas.openxmlformats.org/officeDocument/2006/relationships/hyperlink" Target="https://www.rask.ai/"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www.federalreserve.gov/" TargetMode="External"/><Relationship Id="rId4" Type="http://schemas.openxmlformats.org/officeDocument/2006/relationships/hyperlink" Target="https://en.wikipedia.org/wiki/Media_RSS" TargetMode="External"/><Relationship Id="rId5"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bond.aixinvestors.com/" TargetMode="Externa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bond.aixinvestors.com/" TargetMode="External"/><Relationship Id="rId4" Type="http://schemas.openxmlformats.org/officeDocument/2006/relationships/image" Target="../media/image20.png"/><Relationship Id="rId5"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bond.aixinvestors.com/" TargetMode="External"/><Relationship Id="rId4" Type="http://schemas.openxmlformats.org/officeDocument/2006/relationships/image" Target="../media/image11.png"/><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344250" y="1403850"/>
            <a:ext cx="8455500" cy="2146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SzPts val="891"/>
              <a:buNone/>
            </a:pPr>
            <a:r>
              <a:rPr b="0" lang="en-GB" sz="4520"/>
              <a:t>BD, D, M, C team </a:t>
            </a:r>
            <a:endParaRPr b="0" sz="4520"/>
          </a:p>
          <a:p>
            <a:pPr indent="0" lvl="0" marL="0" rtl="0" algn="ctr">
              <a:spcBef>
                <a:spcPts val="0"/>
              </a:spcBef>
              <a:spcAft>
                <a:spcPts val="0"/>
              </a:spcAft>
              <a:buClr>
                <a:srgbClr val="000000"/>
              </a:buClr>
              <a:buSzPts val="891"/>
              <a:buFont typeface="Arial"/>
              <a:buNone/>
            </a:pPr>
            <a:r>
              <a:rPr b="0" lang="en-GB" sz="4520">
                <a:highlight>
                  <a:schemeClr val="dk1"/>
                </a:highlight>
              </a:rPr>
              <a:t>Sales Procedures (Daily Routine)</a:t>
            </a:r>
            <a:endParaRPr sz="4520">
              <a:highlight>
                <a:schemeClr val="dk1"/>
              </a:highlight>
            </a:endParaRPr>
          </a:p>
        </p:txBody>
      </p:sp>
      <p:sp>
        <p:nvSpPr>
          <p:cNvPr id="59" name="Google Shape;59;p13"/>
          <p:cNvSpPr txBox="1"/>
          <p:nvPr>
            <p:ph idx="1" type="subTitle"/>
          </p:nvPr>
        </p:nvSpPr>
        <p:spPr>
          <a:xfrm>
            <a:off x="344250" y="3550650"/>
            <a:ext cx="4910100" cy="577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GB"/>
              <a:t>s</a:t>
            </a:r>
            <a:r>
              <a:rPr lang="en-GB"/>
              <a:t>novacapital.com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cxnSp>
        <p:nvCxnSpPr>
          <p:cNvPr id="129" name="Google Shape;129;p22"/>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30" name="Google Shape;130;p22"/>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100">
                <a:latin typeface="Arial"/>
                <a:ea typeface="Arial"/>
                <a:cs typeface="Arial"/>
                <a:sym typeface="Arial"/>
              </a:rPr>
              <a:t>3. please announce current process to client with any kind of info </a:t>
            </a:r>
            <a:endParaRPr sz="1600">
              <a:latin typeface="Arial"/>
              <a:ea typeface="Arial"/>
              <a:cs typeface="Arial"/>
              <a:sym typeface="Arial"/>
            </a:endParaRPr>
          </a:p>
        </p:txBody>
      </p:sp>
      <p:sp>
        <p:nvSpPr>
          <p:cNvPr id="131" name="Google Shape;131;p22"/>
          <p:cNvSpPr txBox="1"/>
          <p:nvPr/>
        </p:nvSpPr>
        <p:spPr>
          <a:xfrm>
            <a:off x="6604100" y="815100"/>
            <a:ext cx="23745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highlight>
                  <a:schemeClr val="dk1"/>
                </a:highlight>
              </a:rPr>
              <a:t>Remember</a:t>
            </a:r>
            <a:r>
              <a:rPr b="1" lang="en-GB" sz="1600"/>
              <a:t>-! Marketing funnel is important</a:t>
            </a:r>
            <a:endParaRPr b="1" sz="16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Put the </a:t>
            </a:r>
            <a:r>
              <a:rPr b="1" lang="en-GB" sz="1100">
                <a:highlight>
                  <a:schemeClr val="dk1"/>
                </a:highlight>
              </a:rPr>
              <a:t>inbound system</a:t>
            </a:r>
            <a:r>
              <a:rPr b="1" lang="en-GB" sz="1100"/>
              <a:t> on every single website</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Snovacapital is similar to this service </a:t>
            </a:r>
            <a:endParaRPr b="1" sz="1100"/>
          </a:p>
          <a:p>
            <a:pPr indent="0" lvl="0" marL="0" rtl="0" algn="l">
              <a:spcBef>
                <a:spcPts val="0"/>
              </a:spcBef>
              <a:spcAft>
                <a:spcPts val="0"/>
              </a:spcAft>
              <a:buNone/>
            </a:pPr>
            <a:r>
              <a:rPr b="1" lang="en-GB" sz="1100" u="sng">
                <a:solidFill>
                  <a:schemeClr val="hlink"/>
                </a:solidFill>
                <a:hlinkClick r:id="rId3"/>
              </a:rPr>
              <a:t>https://bond.aixinvestors.com/</a:t>
            </a:r>
            <a:r>
              <a:rPr b="1" lang="en-GB" sz="1100"/>
              <a:t>  </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t/>
            </a:r>
            <a:endParaRPr b="1" sz="1100"/>
          </a:p>
        </p:txBody>
      </p:sp>
      <p:pic>
        <p:nvPicPr>
          <p:cNvPr id="132" name="Google Shape;132;p22"/>
          <p:cNvPicPr preferRelativeResize="0"/>
          <p:nvPr/>
        </p:nvPicPr>
        <p:blipFill>
          <a:blip r:embed="rId4">
            <a:alphaModFix/>
          </a:blip>
          <a:stretch>
            <a:fillRect/>
          </a:stretch>
        </p:blipFill>
        <p:spPr>
          <a:xfrm>
            <a:off x="152400" y="865325"/>
            <a:ext cx="2500470" cy="4125776"/>
          </a:xfrm>
          <a:prstGeom prst="rect">
            <a:avLst/>
          </a:prstGeom>
          <a:noFill/>
          <a:ln>
            <a:noFill/>
          </a:ln>
        </p:spPr>
      </p:pic>
      <p:pic>
        <p:nvPicPr>
          <p:cNvPr id="133" name="Google Shape;133;p22"/>
          <p:cNvPicPr preferRelativeResize="0"/>
          <p:nvPr/>
        </p:nvPicPr>
        <p:blipFill>
          <a:blip r:embed="rId5">
            <a:alphaModFix/>
          </a:blip>
          <a:stretch>
            <a:fillRect/>
          </a:stretch>
        </p:blipFill>
        <p:spPr>
          <a:xfrm>
            <a:off x="2805270" y="865325"/>
            <a:ext cx="3435998" cy="41257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cxnSp>
        <p:nvCxnSpPr>
          <p:cNvPr id="138" name="Google Shape;138;p23"/>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39" name="Google Shape;139;p23"/>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100">
                <a:latin typeface="Arial"/>
                <a:ea typeface="Arial"/>
                <a:cs typeface="Arial"/>
                <a:sym typeface="Arial"/>
              </a:rPr>
              <a:t>3. please announce current process to client with any kind of info </a:t>
            </a:r>
            <a:endParaRPr sz="1600">
              <a:latin typeface="Arial"/>
              <a:ea typeface="Arial"/>
              <a:cs typeface="Arial"/>
              <a:sym typeface="Arial"/>
            </a:endParaRPr>
          </a:p>
        </p:txBody>
      </p:sp>
      <p:sp>
        <p:nvSpPr>
          <p:cNvPr id="140" name="Google Shape;140;p23"/>
          <p:cNvSpPr txBox="1"/>
          <p:nvPr/>
        </p:nvSpPr>
        <p:spPr>
          <a:xfrm>
            <a:off x="6604100" y="815100"/>
            <a:ext cx="23745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highlight>
                  <a:schemeClr val="dk1"/>
                </a:highlight>
              </a:rPr>
              <a:t>Remember</a:t>
            </a:r>
            <a:r>
              <a:rPr b="1" lang="en-GB" sz="1600"/>
              <a:t>-! Marketing funnel is important</a:t>
            </a:r>
            <a:endParaRPr b="1" sz="16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Put the </a:t>
            </a:r>
            <a:r>
              <a:rPr b="1" lang="en-GB" sz="1100">
                <a:highlight>
                  <a:schemeClr val="dk1"/>
                </a:highlight>
              </a:rPr>
              <a:t>inbound system</a:t>
            </a:r>
            <a:r>
              <a:rPr b="1" lang="en-GB" sz="1100"/>
              <a:t> on every single website</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Snovacapital is similar to this service </a:t>
            </a:r>
            <a:endParaRPr b="1" sz="1100"/>
          </a:p>
          <a:p>
            <a:pPr indent="0" lvl="0" marL="0" rtl="0" algn="l">
              <a:spcBef>
                <a:spcPts val="0"/>
              </a:spcBef>
              <a:spcAft>
                <a:spcPts val="0"/>
              </a:spcAft>
              <a:buNone/>
            </a:pPr>
            <a:r>
              <a:rPr b="1" lang="en-GB" sz="1100" u="sng">
                <a:solidFill>
                  <a:schemeClr val="hlink"/>
                </a:solidFill>
                <a:hlinkClick r:id="rId3"/>
              </a:rPr>
              <a:t>https://bond.aixinvestors.com/</a:t>
            </a:r>
            <a:r>
              <a:rPr b="1" lang="en-GB" sz="1100"/>
              <a:t>  </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t/>
            </a:r>
            <a:endParaRPr b="1" sz="1100"/>
          </a:p>
        </p:txBody>
      </p:sp>
      <p:pic>
        <p:nvPicPr>
          <p:cNvPr id="141" name="Google Shape;141;p23"/>
          <p:cNvPicPr preferRelativeResize="0"/>
          <p:nvPr/>
        </p:nvPicPr>
        <p:blipFill>
          <a:blip r:embed="rId4">
            <a:alphaModFix/>
          </a:blip>
          <a:stretch>
            <a:fillRect/>
          </a:stretch>
        </p:blipFill>
        <p:spPr>
          <a:xfrm>
            <a:off x="152400" y="865325"/>
            <a:ext cx="6299301" cy="411174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cxnSp>
        <p:nvCxnSpPr>
          <p:cNvPr id="146" name="Google Shape;146;p24"/>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47" name="Google Shape;147;p24"/>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100">
                <a:latin typeface="Arial"/>
                <a:ea typeface="Arial"/>
                <a:cs typeface="Arial"/>
                <a:sym typeface="Arial"/>
              </a:rPr>
              <a:t>3. please announce current process to client with any kind of info </a:t>
            </a:r>
            <a:endParaRPr sz="1600">
              <a:latin typeface="Arial"/>
              <a:ea typeface="Arial"/>
              <a:cs typeface="Arial"/>
              <a:sym typeface="Arial"/>
            </a:endParaRPr>
          </a:p>
        </p:txBody>
      </p:sp>
      <p:sp>
        <p:nvSpPr>
          <p:cNvPr id="148" name="Google Shape;148;p24"/>
          <p:cNvSpPr txBox="1"/>
          <p:nvPr/>
        </p:nvSpPr>
        <p:spPr>
          <a:xfrm>
            <a:off x="6604100" y="815100"/>
            <a:ext cx="23745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highlight>
                  <a:schemeClr val="dk1"/>
                </a:highlight>
              </a:rPr>
              <a:t>Remember</a:t>
            </a:r>
            <a:r>
              <a:rPr b="1" lang="en-GB" sz="1600"/>
              <a:t>-! Marketing funnel is important</a:t>
            </a:r>
            <a:endParaRPr b="1" sz="16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Put the </a:t>
            </a:r>
            <a:r>
              <a:rPr b="1" lang="en-GB" sz="1100">
                <a:highlight>
                  <a:schemeClr val="dk1"/>
                </a:highlight>
              </a:rPr>
              <a:t>inbound system</a:t>
            </a:r>
            <a:r>
              <a:rPr b="1" lang="en-GB" sz="1100"/>
              <a:t> on every single website</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Snovacapital is similar to this service </a:t>
            </a:r>
            <a:endParaRPr b="1" sz="1100"/>
          </a:p>
          <a:p>
            <a:pPr indent="0" lvl="0" marL="0" rtl="0" algn="l">
              <a:spcBef>
                <a:spcPts val="0"/>
              </a:spcBef>
              <a:spcAft>
                <a:spcPts val="0"/>
              </a:spcAft>
              <a:buNone/>
            </a:pPr>
            <a:r>
              <a:rPr b="1" lang="en-GB" sz="1100" u="sng">
                <a:solidFill>
                  <a:schemeClr val="hlink"/>
                </a:solidFill>
                <a:hlinkClick r:id="rId3"/>
              </a:rPr>
              <a:t>https://bond.aixinvestors.com/</a:t>
            </a:r>
            <a:r>
              <a:rPr b="1" lang="en-GB" sz="1100"/>
              <a:t>  </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t/>
            </a:r>
            <a:endParaRPr b="1" sz="1100"/>
          </a:p>
        </p:txBody>
      </p:sp>
      <p:pic>
        <p:nvPicPr>
          <p:cNvPr id="149" name="Google Shape;149;p24"/>
          <p:cNvPicPr preferRelativeResize="0"/>
          <p:nvPr/>
        </p:nvPicPr>
        <p:blipFill>
          <a:blip r:embed="rId4">
            <a:alphaModFix/>
          </a:blip>
          <a:stretch>
            <a:fillRect/>
          </a:stretch>
        </p:blipFill>
        <p:spPr>
          <a:xfrm>
            <a:off x="152400" y="865325"/>
            <a:ext cx="6299301" cy="346786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cxnSp>
        <p:nvCxnSpPr>
          <p:cNvPr id="154" name="Google Shape;154;p25"/>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55" name="Google Shape;155;p25"/>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100">
                <a:latin typeface="Arial"/>
                <a:ea typeface="Arial"/>
                <a:cs typeface="Arial"/>
                <a:sym typeface="Arial"/>
              </a:rPr>
              <a:t>3. please announce current process to client with any kind of info </a:t>
            </a:r>
            <a:endParaRPr sz="1600">
              <a:latin typeface="Arial"/>
              <a:ea typeface="Arial"/>
              <a:cs typeface="Arial"/>
              <a:sym typeface="Arial"/>
            </a:endParaRPr>
          </a:p>
        </p:txBody>
      </p:sp>
      <p:sp>
        <p:nvSpPr>
          <p:cNvPr id="156" name="Google Shape;156;p25"/>
          <p:cNvSpPr txBox="1"/>
          <p:nvPr/>
        </p:nvSpPr>
        <p:spPr>
          <a:xfrm>
            <a:off x="5203075" y="815100"/>
            <a:ext cx="3775500" cy="220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highlight>
                  <a:schemeClr val="dk1"/>
                </a:highlight>
              </a:rPr>
              <a:t>Remember</a:t>
            </a:r>
            <a:r>
              <a:rPr b="1" lang="en-GB" sz="1600"/>
              <a:t>-! Marketing funnel is important</a:t>
            </a:r>
            <a:endParaRPr b="1" sz="16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Put the </a:t>
            </a:r>
            <a:r>
              <a:rPr b="1" lang="en-GB" sz="1100">
                <a:highlight>
                  <a:schemeClr val="dk1"/>
                </a:highlight>
              </a:rPr>
              <a:t>inbound system</a:t>
            </a:r>
            <a:r>
              <a:rPr b="1" lang="en-GB" sz="1100"/>
              <a:t> on every single website</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We prepare the Auto DM System</a:t>
            </a:r>
            <a:endParaRPr b="1" sz="1100"/>
          </a:p>
          <a:p>
            <a:pPr indent="0" lvl="0" marL="0" rtl="0" algn="l">
              <a:spcBef>
                <a:spcPts val="0"/>
              </a:spcBef>
              <a:spcAft>
                <a:spcPts val="0"/>
              </a:spcAft>
              <a:buNone/>
            </a:pPr>
            <a:r>
              <a:rPr b="1" lang="en-GB" sz="1100" u="sng">
                <a:solidFill>
                  <a:schemeClr val="hlink"/>
                </a:solidFill>
                <a:hlinkClick r:id="rId3"/>
              </a:rPr>
              <a:t>https://docs.google.com/spreadsheets/d/1bL9F_fARebfPd6DPThMOWfeNTvjileyuWF4cOr485mQ/edit?usp=sharing</a:t>
            </a:r>
            <a:r>
              <a:rPr b="1" lang="en-GB" sz="1100"/>
              <a:t> </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t/>
            </a:r>
            <a:endParaRPr b="1" sz="1100"/>
          </a:p>
        </p:txBody>
      </p:sp>
      <p:pic>
        <p:nvPicPr>
          <p:cNvPr id="157" name="Google Shape;157;p25"/>
          <p:cNvPicPr preferRelativeResize="0"/>
          <p:nvPr/>
        </p:nvPicPr>
        <p:blipFill rotWithShape="1">
          <a:blip r:embed="rId4">
            <a:alphaModFix/>
          </a:blip>
          <a:srcRect b="31257" l="0" r="23640" t="0"/>
          <a:stretch/>
        </p:blipFill>
        <p:spPr>
          <a:xfrm>
            <a:off x="152400" y="865325"/>
            <a:ext cx="4256325" cy="40068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cxnSp>
        <p:nvCxnSpPr>
          <p:cNvPr id="162" name="Google Shape;162;p26"/>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63" name="Google Shape;163;p26"/>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100">
                <a:latin typeface="Arial"/>
                <a:ea typeface="Arial"/>
                <a:cs typeface="Arial"/>
                <a:sym typeface="Arial"/>
              </a:rPr>
              <a:t>3. please announce current process to client with any kind of info </a:t>
            </a:r>
            <a:endParaRPr sz="1600">
              <a:latin typeface="Arial"/>
              <a:ea typeface="Arial"/>
              <a:cs typeface="Arial"/>
              <a:sym typeface="Arial"/>
            </a:endParaRPr>
          </a:p>
        </p:txBody>
      </p:sp>
      <p:sp>
        <p:nvSpPr>
          <p:cNvPr id="164" name="Google Shape;164;p26"/>
          <p:cNvSpPr txBox="1"/>
          <p:nvPr/>
        </p:nvSpPr>
        <p:spPr>
          <a:xfrm>
            <a:off x="5203075" y="815100"/>
            <a:ext cx="37755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highlight>
                  <a:schemeClr val="dk1"/>
                </a:highlight>
              </a:rPr>
              <a:t>Remember</a:t>
            </a:r>
            <a:r>
              <a:rPr b="1" lang="en-GB" sz="1600"/>
              <a:t>-! Marketing funnel is important</a:t>
            </a:r>
            <a:endParaRPr b="1" sz="16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Put the </a:t>
            </a:r>
            <a:r>
              <a:rPr b="1" lang="en-GB" sz="1100">
                <a:highlight>
                  <a:schemeClr val="dk1"/>
                </a:highlight>
              </a:rPr>
              <a:t>inbound system</a:t>
            </a:r>
            <a:r>
              <a:rPr b="1" lang="en-GB" sz="1100"/>
              <a:t> on every single website</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We prepare the Auto DM System</a:t>
            </a:r>
            <a:endParaRPr b="1" sz="1100"/>
          </a:p>
          <a:p>
            <a:pPr indent="0" lvl="0" marL="0" rtl="0" algn="l">
              <a:spcBef>
                <a:spcPts val="0"/>
              </a:spcBef>
              <a:spcAft>
                <a:spcPts val="0"/>
              </a:spcAft>
              <a:buNone/>
            </a:pPr>
            <a:r>
              <a:rPr b="1" lang="en-GB" sz="1100" u="sng">
                <a:solidFill>
                  <a:schemeClr val="hlink"/>
                </a:solidFill>
                <a:hlinkClick r:id="rId3"/>
              </a:rPr>
              <a:t>https://phantombuster.com/phantombuster?category=ai</a:t>
            </a:r>
            <a:r>
              <a:rPr b="1" lang="en-GB" sz="1100"/>
              <a:t> </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t/>
            </a:r>
            <a:endParaRPr b="1" sz="1100"/>
          </a:p>
        </p:txBody>
      </p:sp>
      <p:pic>
        <p:nvPicPr>
          <p:cNvPr id="165" name="Google Shape;165;p26"/>
          <p:cNvPicPr preferRelativeResize="0"/>
          <p:nvPr/>
        </p:nvPicPr>
        <p:blipFill>
          <a:blip r:embed="rId4">
            <a:alphaModFix/>
          </a:blip>
          <a:stretch>
            <a:fillRect/>
          </a:stretch>
        </p:blipFill>
        <p:spPr>
          <a:xfrm>
            <a:off x="152400" y="865325"/>
            <a:ext cx="4898275" cy="399896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cxnSp>
        <p:nvCxnSpPr>
          <p:cNvPr id="170" name="Google Shape;170;p27"/>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71" name="Google Shape;171;p27"/>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100">
                <a:latin typeface="Arial"/>
                <a:ea typeface="Arial"/>
                <a:cs typeface="Arial"/>
                <a:sym typeface="Arial"/>
              </a:rPr>
              <a:t>3. please announce current process to client with any kind of info </a:t>
            </a:r>
            <a:endParaRPr sz="1600">
              <a:latin typeface="Arial"/>
              <a:ea typeface="Arial"/>
              <a:cs typeface="Arial"/>
              <a:sym typeface="Arial"/>
            </a:endParaRPr>
          </a:p>
        </p:txBody>
      </p:sp>
      <p:sp>
        <p:nvSpPr>
          <p:cNvPr id="172" name="Google Shape;172;p27"/>
          <p:cNvSpPr txBox="1"/>
          <p:nvPr/>
        </p:nvSpPr>
        <p:spPr>
          <a:xfrm>
            <a:off x="6604100" y="815100"/>
            <a:ext cx="23745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highlight>
                  <a:schemeClr val="dk1"/>
                </a:highlight>
              </a:rPr>
              <a:t>Remember</a:t>
            </a:r>
            <a:r>
              <a:rPr b="1" lang="en-GB" sz="1600"/>
              <a:t>-! Marketing funnel is important</a:t>
            </a:r>
            <a:endParaRPr b="1" sz="16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Put the </a:t>
            </a:r>
            <a:r>
              <a:rPr b="1" lang="en-GB" sz="1100">
                <a:highlight>
                  <a:schemeClr val="dk1"/>
                </a:highlight>
              </a:rPr>
              <a:t>inbound system</a:t>
            </a:r>
            <a:r>
              <a:rPr b="1" lang="en-GB" sz="1100"/>
              <a:t> on every single website</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Snovacapital is similar to this service </a:t>
            </a:r>
            <a:endParaRPr b="1" sz="1100"/>
          </a:p>
          <a:p>
            <a:pPr indent="0" lvl="0" marL="0" rtl="0" algn="l">
              <a:spcBef>
                <a:spcPts val="0"/>
              </a:spcBef>
              <a:spcAft>
                <a:spcPts val="0"/>
              </a:spcAft>
              <a:buNone/>
            </a:pPr>
            <a:r>
              <a:rPr b="1" lang="en-GB" sz="1100" u="sng">
                <a:solidFill>
                  <a:schemeClr val="hlink"/>
                </a:solidFill>
                <a:hlinkClick r:id="rId3"/>
              </a:rPr>
              <a:t>https://bond.aixinvestors.com/</a:t>
            </a:r>
            <a:r>
              <a:rPr b="1" lang="en-GB" sz="1100"/>
              <a:t>  </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t/>
            </a:r>
            <a:endParaRPr b="1" sz="1100"/>
          </a:p>
        </p:txBody>
      </p:sp>
      <p:pic>
        <p:nvPicPr>
          <p:cNvPr id="173" name="Google Shape;173;p27"/>
          <p:cNvPicPr preferRelativeResize="0"/>
          <p:nvPr/>
        </p:nvPicPr>
        <p:blipFill>
          <a:blip r:embed="rId4">
            <a:alphaModFix/>
          </a:blip>
          <a:stretch>
            <a:fillRect/>
          </a:stretch>
        </p:blipFill>
        <p:spPr>
          <a:xfrm>
            <a:off x="152400" y="865325"/>
            <a:ext cx="5921140" cy="41257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cxnSp>
        <p:nvCxnSpPr>
          <p:cNvPr id="178" name="Google Shape;178;p28"/>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79" name="Google Shape;179;p28"/>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100">
                <a:latin typeface="Arial"/>
                <a:ea typeface="Arial"/>
                <a:cs typeface="Arial"/>
                <a:sym typeface="Arial"/>
              </a:rPr>
              <a:t>3. please announce current process to client with any kind of info </a:t>
            </a:r>
            <a:endParaRPr sz="1600">
              <a:latin typeface="Arial"/>
              <a:ea typeface="Arial"/>
              <a:cs typeface="Arial"/>
              <a:sym typeface="Arial"/>
            </a:endParaRPr>
          </a:p>
        </p:txBody>
      </p:sp>
      <p:sp>
        <p:nvSpPr>
          <p:cNvPr id="180" name="Google Shape;180;p28"/>
          <p:cNvSpPr txBox="1"/>
          <p:nvPr/>
        </p:nvSpPr>
        <p:spPr>
          <a:xfrm>
            <a:off x="6604100" y="815100"/>
            <a:ext cx="23745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highlight>
                  <a:schemeClr val="dk1"/>
                </a:highlight>
              </a:rPr>
              <a:t>Remember</a:t>
            </a:r>
            <a:r>
              <a:rPr b="1" lang="en-GB" sz="1600"/>
              <a:t>-! Marketing funnel is important</a:t>
            </a:r>
            <a:endParaRPr b="1" sz="16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Put the </a:t>
            </a:r>
            <a:r>
              <a:rPr b="1" lang="en-GB" sz="1100">
                <a:highlight>
                  <a:schemeClr val="dk1"/>
                </a:highlight>
              </a:rPr>
              <a:t>inbound system</a:t>
            </a:r>
            <a:r>
              <a:rPr b="1" lang="en-GB" sz="1100"/>
              <a:t> on every single website</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Snovacapital is similar to this service </a:t>
            </a:r>
            <a:endParaRPr b="1" sz="1100"/>
          </a:p>
          <a:p>
            <a:pPr indent="0" lvl="0" marL="0" rtl="0" algn="l">
              <a:spcBef>
                <a:spcPts val="0"/>
              </a:spcBef>
              <a:spcAft>
                <a:spcPts val="0"/>
              </a:spcAft>
              <a:buNone/>
            </a:pPr>
            <a:r>
              <a:rPr b="1" lang="en-GB" sz="1100" u="sng">
                <a:solidFill>
                  <a:schemeClr val="hlink"/>
                </a:solidFill>
                <a:hlinkClick r:id="rId3"/>
              </a:rPr>
              <a:t>https://bond.aixinvestors.com/</a:t>
            </a:r>
            <a:r>
              <a:rPr b="1" lang="en-GB" sz="1100"/>
              <a:t>  </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t/>
            </a:r>
            <a:endParaRPr b="1" sz="1100"/>
          </a:p>
        </p:txBody>
      </p:sp>
      <p:pic>
        <p:nvPicPr>
          <p:cNvPr id="181" name="Google Shape;181;p28"/>
          <p:cNvPicPr preferRelativeResize="0"/>
          <p:nvPr/>
        </p:nvPicPr>
        <p:blipFill>
          <a:blip r:embed="rId4">
            <a:alphaModFix/>
          </a:blip>
          <a:stretch>
            <a:fillRect/>
          </a:stretch>
        </p:blipFill>
        <p:spPr>
          <a:xfrm>
            <a:off x="152400" y="865325"/>
            <a:ext cx="5768781" cy="41257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cxnSp>
        <p:nvCxnSpPr>
          <p:cNvPr id="186" name="Google Shape;186;p29"/>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87" name="Google Shape;187;p29"/>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900">
                <a:latin typeface="Arial"/>
                <a:ea typeface="Arial"/>
                <a:cs typeface="Arial"/>
                <a:sym typeface="Arial"/>
              </a:rPr>
              <a:t>2. From today, we have to set these notification process to client</a:t>
            </a:r>
            <a:endParaRPr sz="2400">
              <a:latin typeface="Arial"/>
              <a:ea typeface="Arial"/>
              <a:cs typeface="Arial"/>
              <a:sym typeface="Arial"/>
            </a:endParaRPr>
          </a:p>
        </p:txBody>
      </p:sp>
      <p:sp>
        <p:nvSpPr>
          <p:cNvPr id="188" name="Google Shape;188;p29"/>
          <p:cNvSpPr txBox="1"/>
          <p:nvPr/>
        </p:nvSpPr>
        <p:spPr>
          <a:xfrm>
            <a:off x="4077175" y="815100"/>
            <a:ext cx="4937400" cy="421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t>Example</a:t>
            </a:r>
            <a:endParaRPr b="1" sz="1600"/>
          </a:p>
          <a:p>
            <a:pPr indent="0" lvl="0" marL="0" rtl="0" algn="l">
              <a:spcBef>
                <a:spcPts val="0"/>
              </a:spcBef>
              <a:spcAft>
                <a:spcPts val="0"/>
              </a:spcAft>
              <a:buNone/>
            </a:pPr>
            <a:r>
              <a:rPr b="1" lang="en-GB" sz="1100"/>
              <a:t>In case of Internal notification</a:t>
            </a:r>
            <a:endParaRPr b="1" sz="1100"/>
          </a:p>
          <a:p>
            <a:pPr indent="0" lvl="0" marL="0" rtl="0" algn="l">
              <a:spcBef>
                <a:spcPts val="0"/>
              </a:spcBef>
              <a:spcAft>
                <a:spcPts val="0"/>
              </a:spcAft>
              <a:buNone/>
            </a:pPr>
            <a:r>
              <a:t/>
            </a:r>
            <a:endParaRPr sz="1100"/>
          </a:p>
          <a:p>
            <a:pPr indent="0" lvl="0" marL="0" rtl="0" algn="l">
              <a:spcBef>
                <a:spcPts val="0"/>
              </a:spcBef>
              <a:spcAft>
                <a:spcPts val="0"/>
              </a:spcAft>
              <a:buNone/>
            </a:pPr>
            <a:r>
              <a:rPr lang="en-GB" sz="1100"/>
              <a:t>In case of internal designation for task owner, we can alert every morning.</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GB" sz="1100"/>
              <a:t>Like this, we should make sure the notification every morning to our client.</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b="1" lang="en-GB" sz="1500"/>
              <a:t>What we have to do for external notification </a:t>
            </a:r>
            <a:endParaRPr b="1" sz="1500"/>
          </a:p>
          <a:p>
            <a:pPr indent="0" lvl="0" marL="0" rtl="0" algn="l">
              <a:spcBef>
                <a:spcPts val="0"/>
              </a:spcBef>
              <a:spcAft>
                <a:spcPts val="0"/>
              </a:spcAft>
              <a:buNone/>
            </a:pPr>
            <a:r>
              <a:rPr b="1" lang="en-GB" sz="1100"/>
              <a:t>(To do list, due time, fixed time, updated notification)</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Requirements and Process announcement (you have</a:t>
            </a:r>
            <a:endParaRPr b="1" sz="1100"/>
          </a:p>
          <a:p>
            <a:pPr indent="0" lvl="0" marL="0" rtl="0" algn="l">
              <a:spcBef>
                <a:spcPts val="0"/>
              </a:spcBef>
              <a:spcAft>
                <a:spcPts val="0"/>
              </a:spcAft>
              <a:buNone/>
            </a:pPr>
            <a:r>
              <a:rPr lang="en-GB" sz="1100"/>
              <a:t>(Before clock out every day, you have to type on automatic </a:t>
            </a:r>
            <a:r>
              <a:rPr lang="en-GB" sz="1100"/>
              <a:t>announcement</a:t>
            </a:r>
            <a:r>
              <a:rPr lang="en-GB" sz="1100"/>
              <a:t> sheet in Google Spreadsheet for your task, and discuss with automation team)</a:t>
            </a:r>
            <a:endParaRPr sz="1100"/>
          </a:p>
          <a:p>
            <a:pPr indent="0" lvl="0" marL="0" rtl="0" algn="l">
              <a:spcBef>
                <a:spcPts val="0"/>
              </a:spcBef>
              <a:spcAft>
                <a:spcPts val="0"/>
              </a:spcAft>
              <a:buNone/>
            </a:pPr>
            <a:r>
              <a:t/>
            </a:r>
            <a:endParaRPr b="1" sz="1100"/>
          </a:p>
          <a:p>
            <a:pPr indent="0" lvl="0" marL="0" rtl="0" algn="l">
              <a:spcBef>
                <a:spcPts val="0"/>
              </a:spcBef>
              <a:spcAft>
                <a:spcPts val="0"/>
              </a:spcAft>
              <a:buNone/>
            </a:pPr>
            <a:r>
              <a:rPr lang="en-GB" sz="1100"/>
              <a:t>1) Design </a:t>
            </a:r>
            <a:endParaRPr sz="1100"/>
          </a:p>
          <a:p>
            <a:pPr indent="0" lvl="0" marL="0" rtl="0" algn="l">
              <a:spcBef>
                <a:spcPts val="0"/>
              </a:spcBef>
              <a:spcAft>
                <a:spcPts val="0"/>
              </a:spcAft>
              <a:buNone/>
            </a:pPr>
            <a:r>
              <a:rPr lang="en-GB" sz="1100"/>
              <a:t>2) Development</a:t>
            </a:r>
            <a:endParaRPr sz="1100"/>
          </a:p>
          <a:p>
            <a:pPr indent="0" lvl="0" marL="0" rtl="0" algn="l">
              <a:spcBef>
                <a:spcPts val="0"/>
              </a:spcBef>
              <a:spcAft>
                <a:spcPts val="0"/>
              </a:spcAft>
              <a:buNone/>
            </a:pPr>
            <a:r>
              <a:rPr lang="en-GB" sz="1100"/>
              <a:t>3) Sales</a:t>
            </a:r>
            <a:endParaRPr sz="1100"/>
          </a:p>
          <a:p>
            <a:pPr indent="0" lvl="0" marL="0" rtl="0" algn="l">
              <a:spcBef>
                <a:spcPts val="0"/>
              </a:spcBef>
              <a:spcAft>
                <a:spcPts val="0"/>
              </a:spcAft>
              <a:buNone/>
            </a:pPr>
            <a:r>
              <a:rPr lang="en-GB" sz="1100"/>
              <a:t>4) Registration</a:t>
            </a:r>
            <a:endParaRPr sz="1100"/>
          </a:p>
          <a:p>
            <a:pPr indent="0" lvl="0" marL="0" rtl="0" algn="l">
              <a:spcBef>
                <a:spcPts val="0"/>
              </a:spcBef>
              <a:spcAft>
                <a:spcPts val="0"/>
              </a:spcAft>
              <a:buNone/>
            </a:pPr>
            <a:r>
              <a:rPr lang="en-GB" sz="1100"/>
              <a:t>5) Interview</a:t>
            </a:r>
            <a:endParaRPr sz="1100"/>
          </a:p>
          <a:p>
            <a:pPr indent="0" lvl="0" marL="0" rtl="0" algn="l">
              <a:spcBef>
                <a:spcPts val="0"/>
              </a:spcBef>
              <a:spcAft>
                <a:spcPts val="0"/>
              </a:spcAft>
              <a:buNone/>
            </a:pPr>
            <a:r>
              <a:rPr lang="en-GB" sz="1100"/>
              <a:t>6) Communication</a:t>
            </a:r>
            <a:endParaRPr sz="1100"/>
          </a:p>
          <a:p>
            <a:pPr indent="0" lvl="0" marL="0" rtl="0" algn="l">
              <a:spcBef>
                <a:spcPts val="0"/>
              </a:spcBef>
              <a:spcAft>
                <a:spcPts val="0"/>
              </a:spcAft>
              <a:buNone/>
            </a:pPr>
            <a:r>
              <a:rPr lang="en-GB" sz="1100"/>
              <a:t>7) QnA for Client KYC</a:t>
            </a:r>
            <a:endParaRPr sz="1100"/>
          </a:p>
          <a:p>
            <a:pPr indent="0" lvl="0" marL="0" rtl="0" algn="l">
              <a:spcBef>
                <a:spcPts val="0"/>
              </a:spcBef>
              <a:spcAft>
                <a:spcPts val="0"/>
              </a:spcAft>
              <a:buNone/>
            </a:pPr>
            <a:r>
              <a:t/>
            </a:r>
            <a:endParaRPr b="1" sz="1100"/>
          </a:p>
        </p:txBody>
      </p:sp>
      <p:pic>
        <p:nvPicPr>
          <p:cNvPr id="189" name="Google Shape;189;p29"/>
          <p:cNvPicPr preferRelativeResize="0"/>
          <p:nvPr/>
        </p:nvPicPr>
        <p:blipFill rotWithShape="1">
          <a:blip r:embed="rId3">
            <a:alphaModFix/>
          </a:blip>
          <a:srcRect b="33288" l="0" r="0" t="0"/>
          <a:stretch/>
        </p:blipFill>
        <p:spPr>
          <a:xfrm>
            <a:off x="188250" y="815100"/>
            <a:ext cx="3691774" cy="4083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cxnSp>
        <p:nvCxnSpPr>
          <p:cNvPr id="194" name="Google Shape;194;p30"/>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95" name="Google Shape;195;p30"/>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GB" sz="1900">
                <a:latin typeface="Arial"/>
                <a:ea typeface="Arial"/>
                <a:cs typeface="Arial"/>
                <a:sym typeface="Arial"/>
              </a:rPr>
              <a:t>6)video creations </a:t>
            </a:r>
            <a:r>
              <a:rPr lang="en-GB" sz="1900">
                <a:latin typeface="Arial"/>
                <a:ea typeface="Arial"/>
                <a:cs typeface="Arial"/>
                <a:sym typeface="Arial"/>
              </a:rPr>
              <a:t>: Next pages (Attachment) (Important)</a:t>
            </a:r>
            <a:endParaRPr sz="2700">
              <a:latin typeface="Arial"/>
              <a:ea typeface="Arial"/>
              <a:cs typeface="Arial"/>
              <a:sym typeface="Arial"/>
            </a:endParaRPr>
          </a:p>
        </p:txBody>
      </p:sp>
      <p:sp>
        <p:nvSpPr>
          <p:cNvPr id="196" name="Google Shape;196;p30"/>
          <p:cNvSpPr txBox="1"/>
          <p:nvPr/>
        </p:nvSpPr>
        <p:spPr>
          <a:xfrm>
            <a:off x="159300" y="762250"/>
            <a:ext cx="8846400" cy="4032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highlight>
                  <a:schemeClr val="dk1"/>
                </a:highlight>
              </a:rPr>
              <a:t>Summary (Memorize that)</a:t>
            </a:r>
            <a:endParaRPr b="1" sz="1600">
              <a:highlight>
                <a:schemeClr val="dk1"/>
              </a:highlight>
            </a:endParaRPr>
          </a:p>
          <a:p>
            <a:pPr indent="0" lvl="0" marL="0" rtl="0" algn="l">
              <a:spcBef>
                <a:spcPts val="0"/>
              </a:spcBef>
              <a:spcAft>
                <a:spcPts val="0"/>
              </a:spcAft>
              <a:buClr>
                <a:schemeClr val="dk2"/>
              </a:buClr>
              <a:buSzPts val="1100"/>
              <a:buFont typeface="Arial"/>
              <a:buNone/>
            </a:pPr>
            <a:r>
              <a:rPr b="1" lang="en-GB" sz="900"/>
              <a:t>D,M, BD team OJT title : How to compose the Marketing landing page image and video orders with review</a:t>
            </a:r>
            <a:endParaRPr b="1" sz="900"/>
          </a:p>
          <a:p>
            <a:pPr indent="0" lvl="0" marL="0" rtl="0" algn="l">
              <a:spcBef>
                <a:spcPts val="0"/>
              </a:spcBef>
              <a:spcAft>
                <a:spcPts val="0"/>
              </a:spcAft>
              <a:buClr>
                <a:schemeClr val="dk2"/>
              </a:buClr>
              <a:buSzPts val="1100"/>
              <a:buFont typeface="Arial"/>
              <a:buNone/>
            </a:pPr>
            <a:r>
              <a:t/>
            </a:r>
            <a:endParaRPr b="1" sz="900"/>
          </a:p>
          <a:p>
            <a:pPr indent="0" lvl="0" marL="0" rtl="0" algn="l">
              <a:spcBef>
                <a:spcPts val="0"/>
              </a:spcBef>
              <a:spcAft>
                <a:spcPts val="0"/>
              </a:spcAft>
              <a:buClr>
                <a:schemeClr val="dk2"/>
              </a:buClr>
              <a:buSzPts val="1100"/>
              <a:buFont typeface="Arial"/>
              <a:buNone/>
            </a:pPr>
            <a:r>
              <a:rPr b="1" lang="en-GB" sz="900"/>
              <a:t>1. attraction summary of service( finance, marketing or service) to emphasize about the profit after using this service</a:t>
            </a:r>
            <a:endParaRPr b="1" sz="900"/>
          </a:p>
          <a:p>
            <a:pPr indent="0" lvl="0" marL="0" rtl="0" algn="l">
              <a:spcBef>
                <a:spcPts val="0"/>
              </a:spcBef>
              <a:spcAft>
                <a:spcPts val="0"/>
              </a:spcAft>
              <a:buClr>
                <a:schemeClr val="dk2"/>
              </a:buClr>
              <a:buSzPts val="1100"/>
              <a:buFont typeface="Arial"/>
              <a:buNone/>
            </a:pPr>
            <a:r>
              <a:rPr lang="en-GB" sz="900" u="sng">
                <a:solidFill>
                  <a:schemeClr val="hlink"/>
                </a:solidFill>
                <a:hlinkClick r:id="rId3"/>
              </a:rPr>
              <a:t>https://createstudio.com/index.html</a:t>
            </a:r>
            <a:r>
              <a:rPr lang="en-GB" sz="900"/>
              <a:t> </a:t>
            </a:r>
            <a:endParaRPr sz="900"/>
          </a:p>
          <a:p>
            <a:pPr indent="0" lvl="0" marL="0" rtl="0" algn="l">
              <a:spcBef>
                <a:spcPts val="0"/>
              </a:spcBef>
              <a:spcAft>
                <a:spcPts val="0"/>
              </a:spcAft>
              <a:buClr>
                <a:schemeClr val="dk2"/>
              </a:buClr>
              <a:buSzPts val="1100"/>
              <a:buFont typeface="Arial"/>
              <a:buNone/>
            </a:pPr>
            <a:r>
              <a:t/>
            </a:r>
            <a:endParaRPr b="1" sz="900"/>
          </a:p>
          <a:p>
            <a:pPr indent="0" lvl="0" marL="0" rtl="0" algn="l">
              <a:spcBef>
                <a:spcPts val="0"/>
              </a:spcBef>
              <a:spcAft>
                <a:spcPts val="0"/>
              </a:spcAft>
              <a:buClr>
                <a:schemeClr val="dk2"/>
              </a:buClr>
              <a:buSzPts val="1100"/>
              <a:buFont typeface="Arial"/>
              <a:buNone/>
            </a:pPr>
            <a:r>
              <a:rPr b="1" lang="en-GB" sz="900"/>
              <a:t>Guide</a:t>
            </a:r>
            <a:endParaRPr b="1" sz="900"/>
          </a:p>
          <a:p>
            <a:pPr indent="0" lvl="0" marL="0" rtl="0" algn="l">
              <a:spcBef>
                <a:spcPts val="0"/>
              </a:spcBef>
              <a:spcAft>
                <a:spcPts val="0"/>
              </a:spcAft>
              <a:buClr>
                <a:schemeClr val="dk2"/>
              </a:buClr>
              <a:buSzPts val="1100"/>
              <a:buFont typeface="Arial"/>
              <a:buNone/>
            </a:pPr>
            <a:r>
              <a:rPr lang="en-GB" sz="900" u="sng">
                <a:solidFill>
                  <a:schemeClr val="hlink"/>
                </a:solidFill>
                <a:hlinkClick r:id="rId4"/>
              </a:rPr>
              <a:t>https://youtu.be/GG-9OCKBIBE?feature=shared</a:t>
            </a:r>
            <a:r>
              <a:rPr lang="en-GB" sz="900"/>
              <a:t> </a:t>
            </a:r>
            <a:endParaRPr sz="900"/>
          </a:p>
          <a:p>
            <a:pPr indent="0" lvl="0" marL="0" rtl="0" algn="l">
              <a:spcBef>
                <a:spcPts val="0"/>
              </a:spcBef>
              <a:spcAft>
                <a:spcPts val="0"/>
              </a:spcAft>
              <a:buClr>
                <a:schemeClr val="dk2"/>
              </a:buClr>
              <a:buSzPts val="1100"/>
              <a:buFont typeface="Arial"/>
              <a:buNone/>
            </a:pPr>
            <a:r>
              <a:rPr b="1" lang="en-GB" sz="900"/>
              <a:t>[Use the Steve AI for all types of video creation. </a:t>
            </a:r>
            <a:endParaRPr b="1" sz="900"/>
          </a:p>
          <a:p>
            <a:pPr indent="0" lvl="0" marL="0" rtl="0" algn="l">
              <a:spcBef>
                <a:spcPts val="0"/>
              </a:spcBef>
              <a:spcAft>
                <a:spcPts val="0"/>
              </a:spcAft>
              <a:buClr>
                <a:schemeClr val="dk2"/>
              </a:buClr>
              <a:buSzPts val="1100"/>
              <a:buFont typeface="Arial"/>
              <a:buNone/>
            </a:pPr>
            <a:r>
              <a:rPr b="1" lang="en-GB" sz="900"/>
              <a:t>(Only youtubers they can create separately for youtubers only)</a:t>
            </a:r>
            <a:endParaRPr b="1" sz="900"/>
          </a:p>
          <a:p>
            <a:pPr indent="0" lvl="0" marL="0" rtl="0" algn="l">
              <a:spcBef>
                <a:spcPts val="0"/>
              </a:spcBef>
              <a:spcAft>
                <a:spcPts val="0"/>
              </a:spcAft>
              <a:buClr>
                <a:schemeClr val="dk2"/>
              </a:buClr>
              <a:buSzPts val="1100"/>
              <a:buFont typeface="Arial"/>
              <a:buNone/>
            </a:pPr>
            <a:r>
              <a:t/>
            </a:r>
            <a:endParaRPr b="1" sz="900"/>
          </a:p>
          <a:p>
            <a:pPr indent="0" lvl="0" marL="0" rtl="0" algn="l">
              <a:spcBef>
                <a:spcPts val="0"/>
              </a:spcBef>
              <a:spcAft>
                <a:spcPts val="0"/>
              </a:spcAft>
              <a:buClr>
                <a:schemeClr val="dk2"/>
              </a:buClr>
              <a:buSzPts val="1100"/>
              <a:buFont typeface="Arial"/>
              <a:buNone/>
            </a:pPr>
            <a:r>
              <a:rPr b="1" lang="en-GB" sz="900"/>
              <a:t>Otherwise we normally use this app</a:t>
            </a:r>
            <a:endParaRPr b="1" sz="900"/>
          </a:p>
          <a:p>
            <a:pPr indent="0" lvl="0" marL="0" rtl="0" algn="l">
              <a:spcBef>
                <a:spcPts val="0"/>
              </a:spcBef>
              <a:spcAft>
                <a:spcPts val="0"/>
              </a:spcAft>
              <a:buClr>
                <a:schemeClr val="dk2"/>
              </a:buClr>
              <a:buSzPts val="1100"/>
              <a:buFont typeface="Arial"/>
              <a:buNone/>
            </a:pPr>
            <a:r>
              <a:rPr lang="en-GB" sz="900" u="sng">
                <a:solidFill>
                  <a:schemeClr val="hlink"/>
                </a:solidFill>
                <a:hlinkClick r:id="rId5"/>
              </a:rPr>
              <a:t>https://app.steve.ai/</a:t>
            </a:r>
            <a:r>
              <a:rPr lang="en-GB" sz="900"/>
              <a:t> </a:t>
            </a:r>
            <a:endParaRPr sz="900"/>
          </a:p>
          <a:p>
            <a:pPr indent="0" lvl="0" marL="0" rtl="0" algn="l">
              <a:spcBef>
                <a:spcPts val="0"/>
              </a:spcBef>
              <a:spcAft>
                <a:spcPts val="0"/>
              </a:spcAft>
              <a:buClr>
                <a:schemeClr val="dk2"/>
              </a:buClr>
              <a:buSzPts val="1100"/>
              <a:buFont typeface="Arial"/>
              <a:buNone/>
            </a:pPr>
            <a:r>
              <a:rPr lang="en-GB" sz="900" u="sng">
                <a:solidFill>
                  <a:schemeClr val="hlink"/>
                </a:solidFill>
                <a:hlinkClick r:id="rId6"/>
              </a:rPr>
              <a:t>https://app.steve.ai/pricing</a:t>
            </a:r>
            <a:r>
              <a:rPr lang="en-GB" sz="900"/>
              <a:t> </a:t>
            </a:r>
            <a:endParaRPr sz="900"/>
          </a:p>
          <a:p>
            <a:pPr indent="0" lvl="0" marL="0" rtl="0" algn="l">
              <a:spcBef>
                <a:spcPts val="0"/>
              </a:spcBef>
              <a:spcAft>
                <a:spcPts val="0"/>
              </a:spcAft>
              <a:buClr>
                <a:schemeClr val="dk2"/>
              </a:buClr>
              <a:buSzPts val="1100"/>
              <a:buFont typeface="Arial"/>
              <a:buNone/>
            </a:pPr>
            <a:r>
              <a:t/>
            </a:r>
            <a:endParaRPr b="1" sz="900"/>
          </a:p>
          <a:p>
            <a:pPr indent="0" lvl="0" marL="0" rtl="0" algn="l">
              <a:spcBef>
                <a:spcPts val="0"/>
              </a:spcBef>
              <a:spcAft>
                <a:spcPts val="0"/>
              </a:spcAft>
              <a:buClr>
                <a:schemeClr val="dk2"/>
              </a:buClr>
              <a:buSzPts val="1100"/>
              <a:buFont typeface="Arial"/>
              <a:buNone/>
            </a:pPr>
            <a:r>
              <a:rPr b="1" lang="en-GB" sz="900"/>
              <a:t>2. review(real person video) x 5 times</a:t>
            </a:r>
            <a:endParaRPr b="1" sz="900"/>
          </a:p>
          <a:p>
            <a:pPr indent="0" lvl="0" marL="0" rtl="0" algn="l">
              <a:spcBef>
                <a:spcPts val="0"/>
              </a:spcBef>
              <a:spcAft>
                <a:spcPts val="0"/>
              </a:spcAft>
              <a:buClr>
                <a:schemeClr val="dk2"/>
              </a:buClr>
              <a:buSzPts val="1100"/>
              <a:buFont typeface="Arial"/>
              <a:buNone/>
            </a:pPr>
            <a:r>
              <a:rPr b="1" lang="en-GB" sz="900" u="sng">
                <a:solidFill>
                  <a:schemeClr val="hlink"/>
                </a:solidFill>
                <a:hlinkClick r:id="rId7"/>
              </a:rPr>
              <a:t>https://www.canva.com/features/ai-face-generator/</a:t>
            </a:r>
            <a:r>
              <a:rPr b="1" lang="en-GB" sz="900"/>
              <a:t> </a:t>
            </a:r>
            <a:endParaRPr b="1" sz="900"/>
          </a:p>
          <a:p>
            <a:pPr indent="0" lvl="0" marL="0" rtl="0" algn="l">
              <a:spcBef>
                <a:spcPts val="0"/>
              </a:spcBef>
              <a:spcAft>
                <a:spcPts val="0"/>
              </a:spcAft>
              <a:buClr>
                <a:schemeClr val="dk2"/>
              </a:buClr>
              <a:buSzPts val="1100"/>
              <a:buFont typeface="Arial"/>
              <a:buNone/>
            </a:pPr>
            <a:r>
              <a:rPr b="1" lang="en-GB" sz="900" u="sng">
                <a:solidFill>
                  <a:schemeClr val="hlink"/>
                </a:solidFill>
                <a:hlinkClick r:id="rId8"/>
              </a:rPr>
              <a:t>www.Billo.app</a:t>
            </a:r>
            <a:r>
              <a:rPr b="1" lang="en-GB" sz="900"/>
              <a:t> </a:t>
            </a:r>
            <a:endParaRPr b="1" sz="900"/>
          </a:p>
          <a:p>
            <a:pPr indent="0" lvl="0" marL="0" rtl="0" algn="l">
              <a:spcBef>
                <a:spcPts val="0"/>
              </a:spcBef>
              <a:spcAft>
                <a:spcPts val="0"/>
              </a:spcAft>
              <a:buClr>
                <a:schemeClr val="dk2"/>
              </a:buClr>
              <a:buSzPts val="1100"/>
              <a:buFont typeface="Arial"/>
              <a:buNone/>
            </a:pPr>
            <a:r>
              <a:t/>
            </a:r>
            <a:endParaRPr b="1" sz="900"/>
          </a:p>
          <a:p>
            <a:pPr indent="0" lvl="0" marL="0" rtl="0" algn="l">
              <a:spcBef>
                <a:spcPts val="0"/>
              </a:spcBef>
              <a:spcAft>
                <a:spcPts val="0"/>
              </a:spcAft>
              <a:buClr>
                <a:schemeClr val="dk2"/>
              </a:buClr>
              <a:buSzPts val="1100"/>
              <a:buFont typeface="Arial"/>
              <a:buNone/>
            </a:pPr>
            <a:r>
              <a:rPr b="1" lang="en-GB" sz="900"/>
              <a:t>3. logo (featured by, partnered by, referred by) for credits (Ex. Tesla, Fiverr, Dropbox and etc) (Ex.Bloomberg, Apnews , Yahoo and etc)</a:t>
            </a:r>
            <a:endParaRPr b="1" sz="900"/>
          </a:p>
          <a:p>
            <a:pPr indent="0" lvl="0" marL="0" rtl="0" algn="l">
              <a:spcBef>
                <a:spcPts val="0"/>
              </a:spcBef>
              <a:spcAft>
                <a:spcPts val="0"/>
              </a:spcAft>
              <a:buClr>
                <a:schemeClr val="dk2"/>
              </a:buClr>
              <a:buSzPts val="1100"/>
              <a:buFont typeface="Arial"/>
              <a:buNone/>
            </a:pPr>
            <a:r>
              <a:rPr b="1" lang="en-GB" sz="900"/>
              <a:t>- services description with mechanical image(software images : Google Ads, SEO S/W, Facebook pages, any admin pages, Multi level marketing system and all) Don't forget, people love the professional software to use or invest</a:t>
            </a:r>
            <a:endParaRPr b="1" sz="900"/>
          </a:p>
          <a:p>
            <a:pPr indent="0" lvl="0" marL="0" rtl="0" algn="l">
              <a:spcBef>
                <a:spcPts val="0"/>
              </a:spcBef>
              <a:spcAft>
                <a:spcPts val="0"/>
              </a:spcAft>
              <a:buClr>
                <a:schemeClr val="dk2"/>
              </a:buClr>
              <a:buSzPts val="1100"/>
              <a:buFont typeface="Arial"/>
              <a:buNone/>
            </a:pPr>
            <a:r>
              <a:rPr b="1" lang="en-GB" sz="900" u="sng">
                <a:solidFill>
                  <a:schemeClr val="hlink"/>
                </a:solidFill>
                <a:hlinkClick r:id="rId9"/>
              </a:rPr>
              <a:t>https://www.deepbrain.io/</a:t>
            </a:r>
            <a:r>
              <a:rPr b="1" lang="en-GB" sz="900"/>
              <a:t> </a:t>
            </a:r>
            <a:endParaRPr b="1" sz="900"/>
          </a:p>
          <a:p>
            <a:pPr indent="0" lvl="0" marL="0" rtl="0" algn="l">
              <a:spcBef>
                <a:spcPts val="0"/>
              </a:spcBef>
              <a:spcAft>
                <a:spcPts val="0"/>
              </a:spcAft>
              <a:buClr>
                <a:schemeClr val="dk2"/>
              </a:buClr>
              <a:buSzPts val="1100"/>
              <a:buFont typeface="Arial"/>
              <a:buNone/>
            </a:pPr>
            <a:r>
              <a:rPr b="1" lang="en-GB" sz="900" u="sng">
                <a:solidFill>
                  <a:schemeClr val="hlink"/>
                </a:solidFill>
                <a:hlinkClick r:id="rId10"/>
              </a:rPr>
              <a:t>https://www.synthesia.io/</a:t>
            </a:r>
            <a:r>
              <a:rPr b="1" lang="en-GB" sz="900"/>
              <a:t> </a:t>
            </a:r>
            <a:endParaRPr b="1" sz="900"/>
          </a:p>
          <a:p>
            <a:pPr indent="0" lvl="0" marL="0" rtl="0" algn="l">
              <a:spcBef>
                <a:spcPts val="0"/>
              </a:spcBef>
              <a:spcAft>
                <a:spcPts val="0"/>
              </a:spcAft>
              <a:buClr>
                <a:schemeClr val="dk2"/>
              </a:buClr>
              <a:buSzPts val="1100"/>
              <a:buFont typeface="Arial"/>
              <a:buNone/>
            </a:pPr>
            <a:r>
              <a:t/>
            </a:r>
            <a:endParaRPr b="1" sz="900"/>
          </a:p>
          <a:p>
            <a:pPr indent="0" lvl="0" marL="0" rtl="0" algn="l">
              <a:spcBef>
                <a:spcPts val="0"/>
              </a:spcBef>
              <a:spcAft>
                <a:spcPts val="0"/>
              </a:spcAft>
              <a:buClr>
                <a:schemeClr val="dk2"/>
              </a:buClr>
              <a:buSzPts val="1100"/>
              <a:buFont typeface="Arial"/>
              <a:buNone/>
            </a:pPr>
            <a:r>
              <a:rPr b="1" lang="en-GB" sz="900"/>
              <a:t>- Price table 3 cases( ☆ Discount, Single Product,  Double product, Package product,  5 mins time limit for D/C). (monthly/ Annual (40% Discount)</a:t>
            </a:r>
            <a:endParaRPr b="1" sz="900"/>
          </a:p>
          <a:p>
            <a:pPr indent="0" lvl="0" marL="0" rtl="0" algn="l">
              <a:spcBef>
                <a:spcPts val="0"/>
              </a:spcBef>
              <a:spcAft>
                <a:spcPts val="0"/>
              </a:spcAft>
              <a:buNone/>
            </a:pPr>
            <a:r>
              <a:t/>
            </a:r>
            <a:endParaRPr b="1" sz="9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cxnSp>
        <p:nvCxnSpPr>
          <p:cNvPr id="201" name="Google Shape;201;p31"/>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202" name="Google Shape;202;p31"/>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GB" sz="1900">
                <a:latin typeface="Arial"/>
                <a:ea typeface="Arial"/>
                <a:cs typeface="Arial"/>
                <a:sym typeface="Arial"/>
              </a:rPr>
              <a:t>6)video creations </a:t>
            </a:r>
            <a:r>
              <a:rPr lang="en-GB" sz="1900">
                <a:latin typeface="Arial"/>
                <a:ea typeface="Arial"/>
                <a:cs typeface="Arial"/>
                <a:sym typeface="Arial"/>
              </a:rPr>
              <a:t>: Next pages (Attachment) (Important)</a:t>
            </a:r>
            <a:endParaRPr sz="2700">
              <a:latin typeface="Arial"/>
              <a:ea typeface="Arial"/>
              <a:cs typeface="Arial"/>
              <a:sym typeface="Arial"/>
            </a:endParaRPr>
          </a:p>
        </p:txBody>
      </p:sp>
      <p:sp>
        <p:nvSpPr>
          <p:cNvPr id="203" name="Google Shape;203;p31"/>
          <p:cNvSpPr txBox="1"/>
          <p:nvPr/>
        </p:nvSpPr>
        <p:spPr>
          <a:xfrm>
            <a:off x="5170375" y="1447800"/>
            <a:ext cx="3580800" cy="2493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000"/>
          </a:p>
          <a:p>
            <a:pPr indent="0" lvl="0" marL="0" rtl="0" algn="l">
              <a:spcBef>
                <a:spcPts val="0"/>
              </a:spcBef>
              <a:spcAft>
                <a:spcPts val="0"/>
              </a:spcAft>
              <a:buNone/>
            </a:pPr>
            <a:r>
              <a:rPr b="1" lang="en-GB" sz="1000"/>
              <a:t>1. attraction summary of service( finance, marketing or service) to emphasize about the profit after using this service</a:t>
            </a:r>
            <a:endParaRPr b="1" sz="1000"/>
          </a:p>
          <a:p>
            <a:pPr indent="0" lvl="0" marL="0" rtl="0" algn="l">
              <a:spcBef>
                <a:spcPts val="0"/>
              </a:spcBef>
              <a:spcAft>
                <a:spcPts val="0"/>
              </a:spcAft>
              <a:buNone/>
            </a:pPr>
            <a:r>
              <a:rPr lang="en-GB" sz="1000" u="sng">
                <a:solidFill>
                  <a:schemeClr val="hlink"/>
                </a:solidFill>
                <a:hlinkClick r:id="rId3"/>
              </a:rPr>
              <a:t>https://createstudio.com/index.html</a:t>
            </a:r>
            <a:r>
              <a:rPr lang="en-GB" sz="1000"/>
              <a:t> </a:t>
            </a:r>
            <a:endParaRPr sz="1000"/>
          </a:p>
          <a:p>
            <a:pPr indent="0" lvl="0" marL="0" rtl="0" algn="l">
              <a:spcBef>
                <a:spcPts val="0"/>
              </a:spcBef>
              <a:spcAft>
                <a:spcPts val="0"/>
              </a:spcAft>
              <a:buNone/>
            </a:pPr>
            <a:r>
              <a:t/>
            </a:r>
            <a:endParaRPr b="1" sz="1000"/>
          </a:p>
          <a:p>
            <a:pPr indent="0" lvl="0" marL="0" rtl="0" algn="l">
              <a:spcBef>
                <a:spcPts val="0"/>
              </a:spcBef>
              <a:spcAft>
                <a:spcPts val="0"/>
              </a:spcAft>
              <a:buNone/>
            </a:pPr>
            <a:r>
              <a:rPr b="1" lang="en-GB" sz="1000"/>
              <a:t>Guide</a:t>
            </a:r>
            <a:endParaRPr b="1" sz="1000"/>
          </a:p>
          <a:p>
            <a:pPr indent="0" lvl="0" marL="0" rtl="0" algn="l">
              <a:spcBef>
                <a:spcPts val="0"/>
              </a:spcBef>
              <a:spcAft>
                <a:spcPts val="0"/>
              </a:spcAft>
              <a:buNone/>
            </a:pPr>
            <a:r>
              <a:rPr lang="en-GB" sz="1000" u="sng">
                <a:solidFill>
                  <a:schemeClr val="hlink"/>
                </a:solidFill>
                <a:hlinkClick r:id="rId4"/>
              </a:rPr>
              <a:t>https://youtu.be/GG-9OCKBIBE?feature=shared</a:t>
            </a:r>
            <a:r>
              <a:rPr lang="en-GB" sz="1000"/>
              <a:t> </a:t>
            </a:r>
            <a:endParaRPr sz="1000"/>
          </a:p>
          <a:p>
            <a:pPr indent="0" lvl="0" marL="0" rtl="0" algn="l">
              <a:spcBef>
                <a:spcPts val="0"/>
              </a:spcBef>
              <a:spcAft>
                <a:spcPts val="0"/>
              </a:spcAft>
              <a:buNone/>
            </a:pPr>
            <a:r>
              <a:rPr b="1" lang="en-GB" sz="1000"/>
              <a:t>[Use the Steve AI for all types of video creation. </a:t>
            </a:r>
            <a:endParaRPr b="1" sz="1000"/>
          </a:p>
          <a:p>
            <a:pPr indent="0" lvl="0" marL="0" rtl="0" algn="l">
              <a:spcBef>
                <a:spcPts val="0"/>
              </a:spcBef>
              <a:spcAft>
                <a:spcPts val="0"/>
              </a:spcAft>
              <a:buNone/>
            </a:pPr>
            <a:r>
              <a:rPr b="1" lang="en-GB" sz="1000"/>
              <a:t>(Only youtubers they can create separately for youtubers only)</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rPr b="1" lang="en-GB" sz="1000"/>
              <a:t>Otherwise we normally use this app</a:t>
            </a:r>
            <a:endParaRPr b="1" sz="1000"/>
          </a:p>
          <a:p>
            <a:pPr indent="0" lvl="0" marL="0" rtl="0" algn="l">
              <a:spcBef>
                <a:spcPts val="0"/>
              </a:spcBef>
              <a:spcAft>
                <a:spcPts val="0"/>
              </a:spcAft>
              <a:buNone/>
            </a:pPr>
            <a:r>
              <a:rPr lang="en-GB" sz="1000" u="sng">
                <a:solidFill>
                  <a:schemeClr val="hlink"/>
                </a:solidFill>
                <a:hlinkClick r:id="rId5"/>
              </a:rPr>
              <a:t>https://app.steve.ai/</a:t>
            </a:r>
            <a:r>
              <a:rPr lang="en-GB" sz="1000"/>
              <a:t> </a:t>
            </a:r>
            <a:endParaRPr sz="1000"/>
          </a:p>
          <a:p>
            <a:pPr indent="0" lvl="0" marL="0" rtl="0" algn="l">
              <a:spcBef>
                <a:spcPts val="0"/>
              </a:spcBef>
              <a:spcAft>
                <a:spcPts val="0"/>
              </a:spcAft>
              <a:buNone/>
            </a:pPr>
            <a:r>
              <a:rPr lang="en-GB" sz="1000" u="sng">
                <a:solidFill>
                  <a:schemeClr val="hlink"/>
                </a:solidFill>
                <a:hlinkClick r:id="rId6"/>
              </a:rPr>
              <a:t>https://app.steve.ai/pricing</a:t>
            </a:r>
            <a:r>
              <a:rPr lang="en-GB" sz="1000"/>
              <a:t> </a:t>
            </a:r>
            <a:endParaRPr b="1" sz="1000"/>
          </a:p>
        </p:txBody>
      </p:sp>
      <p:pic>
        <p:nvPicPr>
          <p:cNvPr id="204" name="Google Shape;204;p31"/>
          <p:cNvPicPr preferRelativeResize="0"/>
          <p:nvPr/>
        </p:nvPicPr>
        <p:blipFill>
          <a:blip r:embed="rId7">
            <a:alphaModFix/>
          </a:blip>
          <a:stretch>
            <a:fillRect/>
          </a:stretch>
        </p:blipFill>
        <p:spPr>
          <a:xfrm>
            <a:off x="281150" y="1198150"/>
            <a:ext cx="4776074" cy="29929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cxnSp>
        <p:nvCxnSpPr>
          <p:cNvPr id="64" name="Google Shape;64;p14"/>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65" name="Google Shape;65;p14"/>
          <p:cNvSpPr txBox="1"/>
          <p:nvPr>
            <p:ph type="title"/>
          </p:nvPr>
        </p:nvSpPr>
        <p:spPr>
          <a:xfrm>
            <a:off x="159300" y="64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00">
                <a:latin typeface="Noto Sans ExtraBold"/>
                <a:ea typeface="Noto Sans ExtraBold"/>
                <a:cs typeface="Noto Sans ExtraBold"/>
                <a:sym typeface="Noto Sans ExtraBold"/>
              </a:rPr>
              <a:t>Contents to learn this lecture</a:t>
            </a:r>
            <a:endParaRPr sz="2400">
              <a:latin typeface="Noto Sans"/>
              <a:ea typeface="Noto Sans"/>
              <a:cs typeface="Noto Sans"/>
              <a:sym typeface="Noto Sans"/>
            </a:endParaRPr>
          </a:p>
        </p:txBody>
      </p:sp>
      <p:sp>
        <p:nvSpPr>
          <p:cNvPr id="66" name="Google Shape;66;p14"/>
          <p:cNvSpPr txBox="1"/>
          <p:nvPr/>
        </p:nvSpPr>
        <p:spPr>
          <a:xfrm>
            <a:off x="284325" y="886975"/>
            <a:ext cx="8690700" cy="3825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500">
                <a:solidFill>
                  <a:schemeClr val="dk2"/>
                </a:solidFill>
              </a:rPr>
              <a:t>Daily routine </a:t>
            </a:r>
            <a:r>
              <a:rPr lang="en-GB" sz="1500">
                <a:solidFill>
                  <a:schemeClr val="dk2"/>
                </a:solidFill>
              </a:rPr>
              <a:t>(In this Slides, you can learn following strategies) </a:t>
            </a:r>
            <a:endParaRPr sz="1500">
              <a:solidFill>
                <a:schemeClr val="dk2"/>
              </a:solidFill>
            </a:endParaRPr>
          </a:p>
          <a:p>
            <a:pPr indent="0" lvl="0" marL="0" rtl="0" algn="l">
              <a:lnSpc>
                <a:spcPct val="115000"/>
              </a:lnSpc>
              <a:spcBef>
                <a:spcPts val="0"/>
              </a:spcBef>
              <a:spcAft>
                <a:spcPts val="0"/>
              </a:spcAft>
              <a:buNone/>
            </a:pPr>
            <a:r>
              <a:rPr lang="en-GB" sz="1200">
                <a:solidFill>
                  <a:schemeClr val="dk2"/>
                </a:solidFill>
                <a:highlight>
                  <a:schemeClr val="dk1"/>
                </a:highlight>
              </a:rPr>
              <a:t>(We will take an exam with test. So memorize all process as much as you can)</a:t>
            </a:r>
            <a:endParaRPr sz="1200">
              <a:solidFill>
                <a:schemeClr val="dk2"/>
              </a:solidFill>
              <a:highlight>
                <a:schemeClr val="dk1"/>
              </a:highlight>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1. Let's learn how to connect with </a:t>
            </a:r>
            <a:r>
              <a:rPr lang="en-GB" sz="1000">
                <a:solidFill>
                  <a:schemeClr val="dk2"/>
                </a:solidFill>
                <a:highlight>
                  <a:schemeClr val="dk1"/>
                </a:highlight>
              </a:rPr>
              <a:t>Make.com</a:t>
            </a:r>
            <a:r>
              <a:rPr lang="en-GB" sz="1000">
                <a:solidFill>
                  <a:schemeClr val="dk2"/>
                </a:solidFill>
              </a:rPr>
              <a:t> or order to automatic setting with automation team today</a:t>
            </a:r>
            <a:endParaRPr sz="10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2. we have to set these </a:t>
            </a:r>
            <a:r>
              <a:rPr lang="en-GB" sz="1000">
                <a:solidFill>
                  <a:schemeClr val="dk2"/>
                </a:solidFill>
                <a:highlight>
                  <a:schemeClr val="dk1"/>
                </a:highlight>
              </a:rPr>
              <a:t>notification process</a:t>
            </a:r>
            <a:r>
              <a:rPr lang="en-GB" sz="1000">
                <a:solidFill>
                  <a:schemeClr val="dk2"/>
                </a:solidFill>
              </a:rPr>
              <a:t> to client</a:t>
            </a:r>
            <a:endParaRPr sz="10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3. please announce current process to client with any kind of info (Audit, Marketing, setting, communication with exchange or SEO automation and etc)</a:t>
            </a:r>
            <a:endParaRPr sz="10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4. Accounting(Estimation) propose to client (</a:t>
            </a:r>
            <a:r>
              <a:rPr lang="en-GB" sz="1000">
                <a:solidFill>
                  <a:schemeClr val="dk2"/>
                </a:solidFill>
                <a:highlight>
                  <a:schemeClr val="dk1"/>
                </a:highlight>
              </a:rPr>
              <a:t>fee invoice sending</a:t>
            </a:r>
            <a:r>
              <a:rPr lang="en-GB" sz="1000">
                <a:solidFill>
                  <a:schemeClr val="dk2"/>
                </a:solidFill>
              </a:rPr>
              <a:t>) process should be done by tomorrow</a:t>
            </a:r>
            <a:endParaRPr sz="10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5. Marketing inbound process for </a:t>
            </a:r>
            <a:r>
              <a:rPr lang="en-GB" sz="1000">
                <a:solidFill>
                  <a:schemeClr val="dk2"/>
                </a:solidFill>
                <a:highlight>
                  <a:schemeClr val="dk1"/>
                </a:highlight>
              </a:rPr>
              <a:t>partnerscan.org</a:t>
            </a:r>
            <a:r>
              <a:rPr lang="en-GB" sz="1000">
                <a:solidFill>
                  <a:schemeClr val="dk2"/>
                </a:solidFill>
              </a:rPr>
              <a:t> will be arranged </a:t>
            </a:r>
            <a:endParaRPr sz="10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6. </a:t>
            </a:r>
            <a:r>
              <a:rPr lang="en-GB" sz="1000">
                <a:solidFill>
                  <a:schemeClr val="dk2"/>
                </a:solidFill>
                <a:highlight>
                  <a:schemeClr val="dk1"/>
                </a:highlight>
              </a:rPr>
              <a:t>OJT Folder directory instruction (+360 learning)</a:t>
            </a:r>
            <a:r>
              <a:rPr lang="en-GB" sz="1000">
                <a:solidFill>
                  <a:schemeClr val="dk2"/>
                </a:solidFill>
              </a:rPr>
              <a:t> should be proceeded (let's do it tomorrow in the zoom)</a:t>
            </a:r>
            <a:endParaRPr sz="10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7. Flickrz, Bittok, Brickon, Findex </a:t>
            </a:r>
            <a:r>
              <a:rPr b="1" lang="en-GB" sz="1000">
                <a:solidFill>
                  <a:schemeClr val="dk2"/>
                </a:solidFill>
              </a:rPr>
              <a:t>wordpress</a:t>
            </a:r>
            <a:r>
              <a:rPr lang="en-GB" sz="1000">
                <a:solidFill>
                  <a:schemeClr val="dk2"/>
                </a:solidFill>
              </a:rPr>
              <a:t> profit sharing system will be launced by tomorrow with my wordpress(let's do it tomorrow) </a:t>
            </a:r>
            <a:r>
              <a:rPr lang="en-GB" sz="1000">
                <a:solidFill>
                  <a:schemeClr val="dk2"/>
                </a:solidFill>
                <a:highlight>
                  <a:srgbClr val="00FF00"/>
                </a:highlight>
              </a:rPr>
              <a:t>60 mins) </a:t>
            </a:r>
            <a:r>
              <a:rPr lang="en-GB" sz="1000" u="sng">
                <a:solidFill>
                  <a:schemeClr val="hlink"/>
                </a:solidFill>
                <a:hlinkClick r:id="rId3"/>
              </a:rPr>
              <a:t>https://www.youtube.com/watch?v=7jTcmctOY1Y</a:t>
            </a:r>
            <a:r>
              <a:rPr lang="en-GB" sz="1000">
                <a:solidFill>
                  <a:schemeClr val="dk2"/>
                </a:solidFill>
              </a:rPr>
              <a:t> (</a:t>
            </a:r>
            <a:r>
              <a:rPr lang="en-GB" sz="1000">
                <a:solidFill>
                  <a:schemeClr val="dk2"/>
                </a:solidFill>
                <a:highlight>
                  <a:srgbClr val="FFFF00"/>
                </a:highlight>
              </a:rPr>
              <a:t>use the hostinger to create the wordpress. Please request guide to HR team about creation Domain and wordpress)</a:t>
            </a:r>
            <a:endParaRPr sz="1000">
              <a:solidFill>
                <a:schemeClr val="dk2"/>
              </a:solidFill>
              <a:highlight>
                <a:srgbClr val="FFFF00"/>
              </a:highlight>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8. Marketing </a:t>
            </a:r>
            <a:r>
              <a:rPr lang="en-GB" sz="1000">
                <a:solidFill>
                  <a:schemeClr val="dk2"/>
                </a:solidFill>
                <a:highlight>
                  <a:schemeClr val="dk1"/>
                </a:highlight>
              </a:rPr>
              <a:t>video daily creation</a:t>
            </a:r>
            <a:r>
              <a:rPr lang="en-GB" sz="1000">
                <a:solidFill>
                  <a:schemeClr val="dk2"/>
                </a:solidFill>
              </a:rPr>
              <a:t> process will be discussed by tomorrow </a:t>
            </a:r>
            <a:r>
              <a:rPr b="1" lang="en-GB" sz="1000">
                <a:solidFill>
                  <a:schemeClr val="dk2"/>
                </a:solidFill>
                <a:highlight>
                  <a:srgbClr val="00FF00"/>
                </a:highlight>
              </a:rPr>
              <a:t>( 2 videos in 120 mins )</a:t>
            </a:r>
            <a:endParaRPr b="1" sz="1000">
              <a:solidFill>
                <a:schemeClr val="dk2"/>
              </a:solidFill>
              <a:highlight>
                <a:srgbClr val="00FF00"/>
              </a:highlight>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9. Google Ads according to AIXinvestment.com will be </a:t>
            </a:r>
            <a:r>
              <a:rPr lang="en-GB" sz="1000">
                <a:solidFill>
                  <a:schemeClr val="dk2"/>
                </a:solidFill>
              </a:rPr>
              <a:t>preceded</a:t>
            </a:r>
            <a:r>
              <a:rPr lang="en-GB" sz="1000">
                <a:solidFill>
                  <a:schemeClr val="dk2"/>
                </a:solidFill>
              </a:rPr>
              <a:t> by tomorrow </a:t>
            </a:r>
            <a:r>
              <a:rPr lang="en-GB" sz="1000">
                <a:solidFill>
                  <a:schemeClr val="dk2"/>
                </a:solidFill>
              </a:rPr>
              <a:t>(</a:t>
            </a:r>
            <a:r>
              <a:rPr lang="en-GB" sz="1000">
                <a:solidFill>
                  <a:schemeClr val="dk2"/>
                </a:solidFill>
              </a:rPr>
              <a:t>you can </a:t>
            </a:r>
            <a:r>
              <a:rPr lang="en-GB" sz="1000">
                <a:solidFill>
                  <a:schemeClr val="dk2"/>
                </a:solidFill>
              </a:rPr>
              <a:t>search</a:t>
            </a:r>
            <a:r>
              <a:rPr lang="en-GB" sz="1000">
                <a:solidFill>
                  <a:schemeClr val="dk2"/>
                </a:solidFill>
              </a:rPr>
              <a:t> on the google how to set every sponsorship and google adsense.)</a:t>
            </a:r>
            <a:endParaRPr sz="10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10. </a:t>
            </a:r>
            <a:r>
              <a:rPr lang="en-GB" sz="1000">
                <a:solidFill>
                  <a:schemeClr val="dk2"/>
                </a:solidFill>
                <a:highlight>
                  <a:schemeClr val="dk1"/>
                </a:highlight>
              </a:rPr>
              <a:t>Fundraising </a:t>
            </a:r>
            <a:r>
              <a:rPr lang="en-GB" sz="1000">
                <a:solidFill>
                  <a:schemeClr val="dk2"/>
                </a:solidFill>
              </a:rPr>
              <a:t>process (web2) will be instructed tomorrow</a:t>
            </a:r>
            <a:endParaRPr sz="10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11. BD team instruction will be </a:t>
            </a:r>
            <a:r>
              <a:rPr lang="en-GB" sz="1000">
                <a:solidFill>
                  <a:schemeClr val="dk2"/>
                </a:solidFill>
              </a:rPr>
              <a:t>preceded</a:t>
            </a:r>
            <a:endParaRPr sz="10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12. Meme commenting instruction (you can </a:t>
            </a:r>
            <a:r>
              <a:rPr lang="en-GB" sz="1000">
                <a:solidFill>
                  <a:schemeClr val="dk2"/>
                </a:solidFill>
              </a:rPr>
              <a:t>search</a:t>
            </a:r>
            <a:r>
              <a:rPr lang="en-GB" sz="1000">
                <a:solidFill>
                  <a:schemeClr val="dk2"/>
                </a:solidFill>
              </a:rPr>
              <a:t> a lot from google, you can create </a:t>
            </a:r>
            <a:r>
              <a:rPr b="1" lang="en-GB" sz="1000">
                <a:solidFill>
                  <a:schemeClr val="dk2"/>
                </a:solidFill>
                <a:highlight>
                  <a:schemeClr val="dk1"/>
                </a:highlight>
              </a:rPr>
              <a:t>5 </a:t>
            </a:r>
            <a:r>
              <a:rPr b="1" lang="en-GB" sz="1000">
                <a:solidFill>
                  <a:schemeClr val="dk2"/>
                </a:solidFill>
                <a:highlight>
                  <a:schemeClr val="dk1"/>
                </a:highlight>
              </a:rPr>
              <a:t>memes</a:t>
            </a:r>
            <a:r>
              <a:rPr lang="en-GB" sz="1000">
                <a:solidFill>
                  <a:schemeClr val="dk2"/>
                </a:solidFill>
              </a:rPr>
              <a:t> per day) </a:t>
            </a:r>
            <a:r>
              <a:rPr lang="en-GB" sz="1000">
                <a:solidFill>
                  <a:schemeClr val="dk2"/>
                </a:solidFill>
                <a:highlight>
                  <a:srgbClr val="00FF00"/>
                </a:highlight>
              </a:rPr>
              <a:t>60 mins)</a:t>
            </a:r>
            <a:endParaRPr sz="1000">
              <a:solidFill>
                <a:schemeClr val="dk2"/>
              </a:solidFill>
              <a:highlight>
                <a:srgbClr val="00FF00"/>
              </a:highlight>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13. AUTO DM FOR Instagram, Facebook, Telegram and others (</a:t>
            </a:r>
            <a:r>
              <a:rPr b="1" lang="en-GB" sz="1000">
                <a:solidFill>
                  <a:schemeClr val="dk2"/>
                </a:solidFill>
                <a:highlight>
                  <a:schemeClr val="dk1"/>
                </a:highlight>
              </a:rPr>
              <a:t>500-1000 </a:t>
            </a:r>
            <a:r>
              <a:rPr lang="en-GB" sz="1000">
                <a:solidFill>
                  <a:schemeClr val="dk2"/>
                </a:solidFill>
              </a:rPr>
              <a:t>message per each person (BD or Marketing))(setting only take </a:t>
            </a:r>
            <a:r>
              <a:rPr lang="en-GB" sz="1000">
                <a:solidFill>
                  <a:schemeClr val="dk2"/>
                </a:solidFill>
                <a:highlight>
                  <a:srgbClr val="00FF00"/>
                </a:highlight>
              </a:rPr>
              <a:t>15 mins)</a:t>
            </a:r>
            <a:endParaRPr sz="1000">
              <a:solidFill>
                <a:schemeClr val="dk2"/>
              </a:solidFill>
              <a:highlight>
                <a:srgbClr val="00FF00"/>
              </a:highlight>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15. exclusive Facebook group auto dm and advertising  (you can </a:t>
            </a:r>
            <a:r>
              <a:rPr lang="en-GB" sz="1000">
                <a:solidFill>
                  <a:schemeClr val="dk2"/>
                </a:solidFill>
              </a:rPr>
              <a:t>search</a:t>
            </a:r>
            <a:r>
              <a:rPr lang="en-GB" sz="1000">
                <a:solidFill>
                  <a:schemeClr val="dk2"/>
                </a:solidFill>
              </a:rPr>
              <a:t> and join that, at least </a:t>
            </a:r>
            <a:r>
              <a:rPr b="1" lang="en-GB" sz="1000">
                <a:solidFill>
                  <a:schemeClr val="dk2"/>
                </a:solidFill>
                <a:highlight>
                  <a:schemeClr val="dk1"/>
                </a:highlight>
              </a:rPr>
              <a:t>100 groups / per each BD </a:t>
            </a:r>
            <a:r>
              <a:rPr lang="en-GB" sz="1000">
                <a:solidFill>
                  <a:schemeClr val="dk2"/>
                </a:solidFill>
              </a:rPr>
              <a:t>we have to join) </a:t>
            </a:r>
            <a:r>
              <a:rPr lang="en-GB" sz="1000">
                <a:solidFill>
                  <a:schemeClr val="dk2"/>
                </a:solidFill>
                <a:highlight>
                  <a:srgbClr val="00FF00"/>
                </a:highlight>
              </a:rPr>
              <a:t>15 mins)</a:t>
            </a:r>
            <a:endParaRPr sz="1000">
              <a:solidFill>
                <a:schemeClr val="dk2"/>
              </a:solidFill>
              <a:highlight>
                <a:srgbClr val="00FF00"/>
              </a:highlight>
            </a:endParaRPr>
          </a:p>
          <a:p>
            <a:pPr indent="0" lvl="0" marL="0" rtl="0" algn="l">
              <a:lnSpc>
                <a:spcPct val="115000"/>
              </a:lnSpc>
              <a:spcBef>
                <a:spcPts val="0"/>
              </a:spcBef>
              <a:spcAft>
                <a:spcPts val="0"/>
              </a:spcAft>
              <a:buClr>
                <a:schemeClr val="dk2"/>
              </a:buClr>
              <a:buSzPts val="1100"/>
              <a:buFont typeface="Arial"/>
              <a:buNone/>
            </a:pPr>
            <a:r>
              <a:rPr lang="en-GB" sz="1000">
                <a:solidFill>
                  <a:schemeClr val="dk2"/>
                </a:solidFill>
              </a:rPr>
              <a:t>16. Linkedin sponsorship marketing and auto DM </a:t>
            </a:r>
            <a:r>
              <a:rPr lang="en-GB" sz="1000" u="sng">
                <a:solidFill>
                  <a:schemeClr val="hlink"/>
                </a:solidFill>
                <a:hlinkClick r:id="rId4"/>
              </a:rPr>
              <a:t>https://www.linkedhelper.com/blog/linkedin-message-automation/</a:t>
            </a:r>
            <a:r>
              <a:rPr lang="en-GB" sz="1000">
                <a:solidFill>
                  <a:schemeClr val="dk2"/>
                </a:solidFill>
              </a:rPr>
              <a:t> </a:t>
            </a:r>
            <a:r>
              <a:rPr b="1" lang="en-GB" sz="1000">
                <a:solidFill>
                  <a:schemeClr val="dk2"/>
                </a:solidFill>
                <a:highlight>
                  <a:schemeClr val="dk1"/>
                </a:highlight>
              </a:rPr>
              <a:t>(2000-3000 Messages) </a:t>
            </a:r>
            <a:r>
              <a:rPr lang="en-GB" sz="1000">
                <a:solidFill>
                  <a:schemeClr val="dk2"/>
                </a:solidFill>
                <a:highlight>
                  <a:srgbClr val="00FF00"/>
                </a:highlight>
              </a:rPr>
              <a:t>15 mins)</a:t>
            </a:r>
            <a:endParaRPr b="1" sz="1000">
              <a:highlight>
                <a:srgbClr val="00FF00"/>
              </a:high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cxnSp>
        <p:nvCxnSpPr>
          <p:cNvPr id="209" name="Google Shape;209;p32"/>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210" name="Google Shape;210;p32"/>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GB" sz="1900">
                <a:latin typeface="Arial"/>
                <a:ea typeface="Arial"/>
                <a:cs typeface="Arial"/>
                <a:sym typeface="Arial"/>
              </a:rPr>
              <a:t>6)video creations </a:t>
            </a:r>
            <a:r>
              <a:rPr lang="en-GB" sz="1900">
                <a:latin typeface="Arial"/>
                <a:ea typeface="Arial"/>
                <a:cs typeface="Arial"/>
                <a:sym typeface="Arial"/>
              </a:rPr>
              <a:t>: Next pages (Attachment) (Important)</a:t>
            </a:r>
            <a:endParaRPr sz="2700">
              <a:latin typeface="Arial"/>
              <a:ea typeface="Arial"/>
              <a:cs typeface="Arial"/>
              <a:sym typeface="Arial"/>
            </a:endParaRPr>
          </a:p>
        </p:txBody>
      </p:sp>
      <p:sp>
        <p:nvSpPr>
          <p:cNvPr id="211" name="Google Shape;211;p32"/>
          <p:cNvSpPr txBox="1"/>
          <p:nvPr/>
        </p:nvSpPr>
        <p:spPr>
          <a:xfrm>
            <a:off x="5170375" y="1447800"/>
            <a:ext cx="3580800" cy="280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000"/>
          </a:p>
          <a:p>
            <a:pPr indent="0" lvl="0" marL="0" rtl="0" algn="l">
              <a:spcBef>
                <a:spcPts val="0"/>
              </a:spcBef>
              <a:spcAft>
                <a:spcPts val="0"/>
              </a:spcAft>
              <a:buNone/>
            </a:pPr>
            <a:r>
              <a:rPr b="1" lang="en-GB" sz="1000"/>
              <a:t>1. attraction summary of service( finance, marketing or service) to emphasize about the profit after using this service</a:t>
            </a:r>
            <a:endParaRPr b="1" sz="1000"/>
          </a:p>
          <a:p>
            <a:pPr indent="0" lvl="0" marL="0" rtl="0" algn="l">
              <a:spcBef>
                <a:spcPts val="0"/>
              </a:spcBef>
              <a:spcAft>
                <a:spcPts val="0"/>
              </a:spcAft>
              <a:buNone/>
            </a:pPr>
            <a:r>
              <a:rPr lang="en-GB" sz="1000" u="sng">
                <a:solidFill>
                  <a:schemeClr val="hlink"/>
                </a:solidFill>
                <a:hlinkClick r:id="rId3"/>
              </a:rPr>
              <a:t>https://createstudio.com/index.html</a:t>
            </a:r>
            <a:r>
              <a:rPr lang="en-GB" sz="1000"/>
              <a:t> </a:t>
            </a:r>
            <a:endParaRPr sz="1000"/>
          </a:p>
          <a:p>
            <a:pPr indent="0" lvl="0" marL="0" rtl="0" algn="l">
              <a:spcBef>
                <a:spcPts val="0"/>
              </a:spcBef>
              <a:spcAft>
                <a:spcPts val="0"/>
              </a:spcAft>
              <a:buNone/>
            </a:pPr>
            <a:r>
              <a:t/>
            </a:r>
            <a:endParaRPr b="1" sz="1000"/>
          </a:p>
          <a:p>
            <a:pPr indent="0" lvl="0" marL="0" rtl="0" algn="l">
              <a:spcBef>
                <a:spcPts val="0"/>
              </a:spcBef>
              <a:spcAft>
                <a:spcPts val="0"/>
              </a:spcAft>
              <a:buNone/>
            </a:pPr>
            <a:r>
              <a:rPr b="1" lang="en-GB" sz="1000"/>
              <a:t>Guide</a:t>
            </a:r>
            <a:endParaRPr b="1" sz="1000"/>
          </a:p>
          <a:p>
            <a:pPr indent="0" lvl="0" marL="0" rtl="0" algn="l">
              <a:spcBef>
                <a:spcPts val="0"/>
              </a:spcBef>
              <a:spcAft>
                <a:spcPts val="0"/>
              </a:spcAft>
              <a:buNone/>
            </a:pPr>
            <a:r>
              <a:rPr lang="en-GB" sz="1000" u="sng">
                <a:solidFill>
                  <a:schemeClr val="hlink"/>
                </a:solidFill>
                <a:hlinkClick r:id="rId4"/>
              </a:rPr>
              <a:t>https://youtu.be/GG-9OCKBIBE?feature=shared</a:t>
            </a:r>
            <a:r>
              <a:rPr lang="en-GB" sz="1000"/>
              <a:t> </a:t>
            </a:r>
            <a:endParaRPr sz="1000"/>
          </a:p>
          <a:p>
            <a:pPr indent="0" lvl="0" marL="0" rtl="0" algn="l">
              <a:spcBef>
                <a:spcPts val="0"/>
              </a:spcBef>
              <a:spcAft>
                <a:spcPts val="0"/>
              </a:spcAft>
              <a:buNone/>
            </a:pPr>
            <a:r>
              <a:rPr b="1" lang="en-GB" sz="1000"/>
              <a:t>[Use the Steve AI for all types of video creation. </a:t>
            </a:r>
            <a:endParaRPr b="1" sz="1000"/>
          </a:p>
          <a:p>
            <a:pPr indent="0" lvl="0" marL="0" rtl="0" algn="l">
              <a:spcBef>
                <a:spcPts val="0"/>
              </a:spcBef>
              <a:spcAft>
                <a:spcPts val="0"/>
              </a:spcAft>
              <a:buNone/>
            </a:pPr>
            <a:r>
              <a:rPr b="1" lang="en-GB" sz="1000"/>
              <a:t>(Only youtubers they can create separately for youtubers only) </a:t>
            </a:r>
            <a:r>
              <a:rPr b="1" lang="en-GB" sz="1000">
                <a:highlight>
                  <a:srgbClr val="FFFF00"/>
                </a:highlight>
              </a:rPr>
              <a:t>(Please get the ID, PW from HR team or Accounting team and create the contents it takes only 5-30 mins (max 1 hr) to </a:t>
            </a:r>
            <a:r>
              <a:rPr b="1" lang="en-GB" sz="1000">
                <a:highlight>
                  <a:srgbClr val="FFFF00"/>
                </a:highlight>
              </a:rPr>
              <a:t>make the design and videos</a:t>
            </a:r>
            <a:r>
              <a:rPr b="1" lang="en-GB" sz="1000">
                <a:highlight>
                  <a:srgbClr val="FFFF00"/>
                </a:highlight>
              </a:rPr>
              <a:t>)</a:t>
            </a:r>
            <a:endParaRPr b="1" sz="1000">
              <a:highlight>
                <a:srgbClr val="FFFF00"/>
              </a:highlight>
            </a:endParaRPr>
          </a:p>
          <a:p>
            <a:pPr indent="0" lvl="0" marL="0" rtl="0" algn="l">
              <a:spcBef>
                <a:spcPts val="0"/>
              </a:spcBef>
              <a:spcAft>
                <a:spcPts val="0"/>
              </a:spcAft>
              <a:buNone/>
            </a:pPr>
            <a:r>
              <a:t/>
            </a:r>
            <a:endParaRPr b="1" sz="1000"/>
          </a:p>
          <a:p>
            <a:pPr indent="0" lvl="0" marL="0" rtl="0" algn="l">
              <a:spcBef>
                <a:spcPts val="0"/>
              </a:spcBef>
              <a:spcAft>
                <a:spcPts val="0"/>
              </a:spcAft>
              <a:buNone/>
            </a:pPr>
            <a:r>
              <a:rPr b="1" lang="en-GB" sz="1000"/>
              <a:t>Otherwise we normally use this app</a:t>
            </a:r>
            <a:endParaRPr b="1" sz="1000"/>
          </a:p>
          <a:p>
            <a:pPr indent="0" lvl="0" marL="0" rtl="0" algn="l">
              <a:spcBef>
                <a:spcPts val="0"/>
              </a:spcBef>
              <a:spcAft>
                <a:spcPts val="0"/>
              </a:spcAft>
              <a:buNone/>
            </a:pPr>
            <a:r>
              <a:rPr lang="en-GB" sz="1000" u="sng">
                <a:solidFill>
                  <a:schemeClr val="hlink"/>
                </a:solidFill>
                <a:hlinkClick r:id="rId5"/>
              </a:rPr>
              <a:t>https://app.steve.ai/</a:t>
            </a:r>
            <a:r>
              <a:rPr lang="en-GB" sz="1000"/>
              <a:t> </a:t>
            </a:r>
            <a:endParaRPr sz="1000"/>
          </a:p>
          <a:p>
            <a:pPr indent="0" lvl="0" marL="0" rtl="0" algn="l">
              <a:spcBef>
                <a:spcPts val="0"/>
              </a:spcBef>
              <a:spcAft>
                <a:spcPts val="0"/>
              </a:spcAft>
              <a:buNone/>
            </a:pPr>
            <a:r>
              <a:rPr lang="en-GB" sz="1000" u="sng">
                <a:solidFill>
                  <a:schemeClr val="hlink"/>
                </a:solidFill>
                <a:hlinkClick r:id="rId6"/>
              </a:rPr>
              <a:t>https://app.steve.ai/pricing</a:t>
            </a:r>
            <a:r>
              <a:rPr lang="en-GB" sz="1000"/>
              <a:t> </a:t>
            </a:r>
            <a:endParaRPr b="1" sz="1000"/>
          </a:p>
        </p:txBody>
      </p:sp>
      <p:pic>
        <p:nvPicPr>
          <p:cNvPr id="212" name="Google Shape;212;p32"/>
          <p:cNvPicPr preferRelativeResize="0"/>
          <p:nvPr/>
        </p:nvPicPr>
        <p:blipFill rotWithShape="1">
          <a:blip r:embed="rId7">
            <a:alphaModFix/>
          </a:blip>
          <a:srcRect b="0" l="1874" r="0" t="1506"/>
          <a:stretch/>
        </p:blipFill>
        <p:spPr>
          <a:xfrm>
            <a:off x="197150" y="918650"/>
            <a:ext cx="3743549" cy="40635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cxnSp>
        <p:nvCxnSpPr>
          <p:cNvPr id="217" name="Google Shape;217;p33"/>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218" name="Google Shape;218;p33"/>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GB" sz="1900">
                <a:latin typeface="Arial"/>
                <a:ea typeface="Arial"/>
                <a:cs typeface="Arial"/>
                <a:sym typeface="Arial"/>
              </a:rPr>
              <a:t>6)video creations </a:t>
            </a:r>
            <a:r>
              <a:rPr lang="en-GB" sz="1900">
                <a:latin typeface="Arial"/>
                <a:ea typeface="Arial"/>
                <a:cs typeface="Arial"/>
                <a:sym typeface="Arial"/>
              </a:rPr>
              <a:t>: Next pages (Attachment) (Important)</a:t>
            </a:r>
            <a:endParaRPr sz="2700">
              <a:latin typeface="Arial"/>
              <a:ea typeface="Arial"/>
              <a:cs typeface="Arial"/>
              <a:sym typeface="Arial"/>
            </a:endParaRPr>
          </a:p>
        </p:txBody>
      </p:sp>
      <p:sp>
        <p:nvSpPr>
          <p:cNvPr id="219" name="Google Shape;219;p33"/>
          <p:cNvSpPr txBox="1"/>
          <p:nvPr/>
        </p:nvSpPr>
        <p:spPr>
          <a:xfrm>
            <a:off x="5649325" y="786000"/>
            <a:ext cx="3000000" cy="372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000">
              <a:solidFill>
                <a:schemeClr val="dk2"/>
              </a:solidFill>
            </a:endParaRPr>
          </a:p>
          <a:p>
            <a:pPr indent="0" lvl="0" marL="0" rtl="0" algn="l">
              <a:spcBef>
                <a:spcPts val="0"/>
              </a:spcBef>
              <a:spcAft>
                <a:spcPts val="0"/>
              </a:spcAft>
              <a:buNone/>
            </a:pPr>
            <a:r>
              <a:rPr b="1" lang="en-GB" sz="1000">
                <a:solidFill>
                  <a:schemeClr val="dk2"/>
                </a:solidFill>
              </a:rPr>
              <a:t>2. review(real person video) x 5 times</a:t>
            </a:r>
            <a:endParaRPr b="1" sz="1000">
              <a:solidFill>
                <a:schemeClr val="dk2"/>
              </a:solidFill>
            </a:endParaRPr>
          </a:p>
          <a:p>
            <a:pPr indent="0" lvl="0" marL="0" rtl="0" algn="l">
              <a:spcBef>
                <a:spcPts val="0"/>
              </a:spcBef>
              <a:spcAft>
                <a:spcPts val="0"/>
              </a:spcAft>
              <a:buNone/>
            </a:pPr>
            <a:r>
              <a:rPr b="1" lang="en-GB" sz="1000" u="sng">
                <a:solidFill>
                  <a:schemeClr val="accent5"/>
                </a:solidFill>
                <a:hlinkClick r:id="rId3">
                  <a:extLst>
                    <a:ext uri="{A12FA001-AC4F-418D-AE19-62706E023703}">
                      <ahyp:hlinkClr val="tx"/>
                    </a:ext>
                  </a:extLst>
                </a:hlinkClick>
              </a:rPr>
              <a:t>https://www.canva.com/features/ai-face-generator/</a:t>
            </a:r>
            <a:r>
              <a:rPr b="1" lang="en-GB" sz="1000">
                <a:solidFill>
                  <a:schemeClr val="dk2"/>
                </a:solidFill>
              </a:rPr>
              <a:t> </a:t>
            </a:r>
            <a:endParaRPr b="1" sz="1000">
              <a:solidFill>
                <a:schemeClr val="dk2"/>
              </a:solidFill>
            </a:endParaRPr>
          </a:p>
          <a:p>
            <a:pPr indent="0" lvl="0" marL="0" rtl="0" algn="l">
              <a:spcBef>
                <a:spcPts val="0"/>
              </a:spcBef>
              <a:spcAft>
                <a:spcPts val="0"/>
              </a:spcAft>
              <a:buNone/>
            </a:pPr>
            <a:r>
              <a:rPr b="1" lang="en-GB" sz="1000" u="sng">
                <a:solidFill>
                  <a:schemeClr val="accent5"/>
                </a:solidFill>
                <a:hlinkClick r:id="rId4">
                  <a:extLst>
                    <a:ext uri="{A12FA001-AC4F-418D-AE19-62706E023703}">
                      <ahyp:hlinkClr val="tx"/>
                    </a:ext>
                  </a:extLst>
                </a:hlinkClick>
              </a:rPr>
              <a:t>www.Billo.app</a:t>
            </a:r>
            <a:r>
              <a:rPr b="1" lang="en-GB" sz="1000">
                <a:solidFill>
                  <a:schemeClr val="dk2"/>
                </a:solidFill>
              </a:rPr>
              <a:t> </a:t>
            </a:r>
            <a:endParaRPr b="1" sz="1000">
              <a:solidFill>
                <a:schemeClr val="dk2"/>
              </a:solidFill>
            </a:endParaRPr>
          </a:p>
          <a:p>
            <a:pPr indent="0" lvl="0" marL="0" rtl="0" algn="l">
              <a:spcBef>
                <a:spcPts val="0"/>
              </a:spcBef>
              <a:spcAft>
                <a:spcPts val="0"/>
              </a:spcAft>
              <a:buNone/>
            </a:pPr>
            <a:r>
              <a:t/>
            </a:r>
            <a:endParaRPr b="1" sz="1000">
              <a:solidFill>
                <a:schemeClr val="dk2"/>
              </a:solidFill>
            </a:endParaRPr>
          </a:p>
          <a:p>
            <a:pPr indent="0" lvl="0" marL="0" rtl="0" algn="l">
              <a:spcBef>
                <a:spcPts val="0"/>
              </a:spcBef>
              <a:spcAft>
                <a:spcPts val="0"/>
              </a:spcAft>
              <a:buNone/>
            </a:pPr>
            <a:r>
              <a:rPr b="1" lang="en-GB" sz="1000">
                <a:solidFill>
                  <a:schemeClr val="dk2"/>
                </a:solidFill>
              </a:rPr>
              <a:t>3. logo (featured by, partnered by, referred by) for credits (Ex. Tesla, Fiverr, Dropbox and etc) (Ex.Bloomberg, Apnews , Yahoo and etc)</a:t>
            </a:r>
            <a:endParaRPr b="1" sz="1000">
              <a:solidFill>
                <a:schemeClr val="dk2"/>
              </a:solidFill>
            </a:endParaRPr>
          </a:p>
          <a:p>
            <a:pPr indent="0" lvl="0" marL="0" rtl="0" algn="l">
              <a:spcBef>
                <a:spcPts val="0"/>
              </a:spcBef>
              <a:spcAft>
                <a:spcPts val="0"/>
              </a:spcAft>
              <a:buNone/>
            </a:pPr>
            <a:r>
              <a:rPr b="1" lang="en-GB" sz="1000">
                <a:solidFill>
                  <a:schemeClr val="dk2"/>
                </a:solidFill>
              </a:rPr>
              <a:t>- services description with mechanical image(software images : Google Ads, SEO S/W, Facebook pages, any admin pages, Multi level marketing system and all) Don't forget, people love the professional software to use or invest</a:t>
            </a:r>
            <a:endParaRPr b="1" sz="1000">
              <a:solidFill>
                <a:schemeClr val="dk2"/>
              </a:solidFill>
            </a:endParaRPr>
          </a:p>
          <a:p>
            <a:pPr indent="0" lvl="0" marL="0" rtl="0" algn="l">
              <a:spcBef>
                <a:spcPts val="0"/>
              </a:spcBef>
              <a:spcAft>
                <a:spcPts val="0"/>
              </a:spcAft>
              <a:buNone/>
            </a:pPr>
            <a:r>
              <a:rPr b="1" lang="en-GB" sz="1000" u="sng">
                <a:solidFill>
                  <a:schemeClr val="accent5"/>
                </a:solidFill>
                <a:hlinkClick r:id="rId5">
                  <a:extLst>
                    <a:ext uri="{A12FA001-AC4F-418D-AE19-62706E023703}">
                      <ahyp:hlinkClr val="tx"/>
                    </a:ext>
                  </a:extLst>
                </a:hlinkClick>
              </a:rPr>
              <a:t>https://www.deepbrain.io/</a:t>
            </a:r>
            <a:r>
              <a:rPr b="1" lang="en-GB" sz="1000">
                <a:solidFill>
                  <a:schemeClr val="dk2"/>
                </a:solidFill>
              </a:rPr>
              <a:t> </a:t>
            </a:r>
            <a:endParaRPr b="1" sz="1000">
              <a:solidFill>
                <a:schemeClr val="dk2"/>
              </a:solidFill>
            </a:endParaRPr>
          </a:p>
          <a:p>
            <a:pPr indent="0" lvl="0" marL="0" rtl="0" algn="l">
              <a:spcBef>
                <a:spcPts val="0"/>
              </a:spcBef>
              <a:spcAft>
                <a:spcPts val="0"/>
              </a:spcAft>
              <a:buNone/>
            </a:pPr>
            <a:r>
              <a:rPr b="1" lang="en-GB" sz="1000" u="sng">
                <a:solidFill>
                  <a:schemeClr val="accent5"/>
                </a:solidFill>
                <a:hlinkClick r:id="rId6">
                  <a:extLst>
                    <a:ext uri="{A12FA001-AC4F-418D-AE19-62706E023703}">
                      <ahyp:hlinkClr val="tx"/>
                    </a:ext>
                  </a:extLst>
                </a:hlinkClick>
              </a:rPr>
              <a:t>https://www.synthesia.io/</a:t>
            </a:r>
            <a:r>
              <a:rPr b="1" lang="en-GB" sz="1000">
                <a:solidFill>
                  <a:schemeClr val="dk2"/>
                </a:solidFill>
              </a:rPr>
              <a:t> </a:t>
            </a:r>
            <a:endParaRPr b="1" sz="1000">
              <a:solidFill>
                <a:schemeClr val="dk2"/>
              </a:solidFill>
            </a:endParaRPr>
          </a:p>
          <a:p>
            <a:pPr indent="0" lvl="0" marL="0" rtl="0" algn="l">
              <a:spcBef>
                <a:spcPts val="0"/>
              </a:spcBef>
              <a:spcAft>
                <a:spcPts val="0"/>
              </a:spcAft>
              <a:buNone/>
            </a:pPr>
            <a:r>
              <a:t/>
            </a:r>
            <a:endParaRPr b="1" sz="1000">
              <a:solidFill>
                <a:schemeClr val="dk2"/>
              </a:solidFill>
            </a:endParaRPr>
          </a:p>
          <a:p>
            <a:pPr indent="0" lvl="0" marL="0" rtl="0" algn="l">
              <a:spcBef>
                <a:spcPts val="0"/>
              </a:spcBef>
              <a:spcAft>
                <a:spcPts val="0"/>
              </a:spcAft>
              <a:buNone/>
            </a:pPr>
            <a:r>
              <a:rPr b="1" lang="en-GB" sz="1000">
                <a:solidFill>
                  <a:schemeClr val="dk2"/>
                </a:solidFill>
              </a:rPr>
              <a:t>- Price table 3 cases( ☆ Discount, Single Product,  Double product, Package product,  5 mins time limit for D/C). (monthly/ Annual (40% Discount)</a:t>
            </a:r>
            <a:endParaRPr b="1" sz="1000">
              <a:solidFill>
                <a:schemeClr val="dk2"/>
              </a:solidFill>
            </a:endParaRPr>
          </a:p>
          <a:p>
            <a:pPr indent="0" lvl="0" marL="0" rtl="0" algn="l">
              <a:spcBef>
                <a:spcPts val="0"/>
              </a:spcBef>
              <a:spcAft>
                <a:spcPts val="0"/>
              </a:spcAft>
              <a:buNone/>
            </a:pPr>
            <a:r>
              <a:t/>
            </a:r>
            <a:endParaRPr b="1" sz="1000">
              <a:solidFill>
                <a:schemeClr val="dk2"/>
              </a:solidFill>
            </a:endParaRPr>
          </a:p>
        </p:txBody>
      </p:sp>
      <p:pic>
        <p:nvPicPr>
          <p:cNvPr id="220" name="Google Shape;220;p33"/>
          <p:cNvPicPr preferRelativeResize="0"/>
          <p:nvPr/>
        </p:nvPicPr>
        <p:blipFill>
          <a:blip r:embed="rId7">
            <a:alphaModFix/>
          </a:blip>
          <a:stretch>
            <a:fillRect/>
          </a:stretch>
        </p:blipFill>
        <p:spPr>
          <a:xfrm>
            <a:off x="159300" y="955525"/>
            <a:ext cx="5412175" cy="338574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cxnSp>
        <p:nvCxnSpPr>
          <p:cNvPr id="225" name="Google Shape;225;p34"/>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226" name="Google Shape;226;p34"/>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GB" sz="1900">
                <a:latin typeface="Arial"/>
                <a:ea typeface="Arial"/>
                <a:cs typeface="Arial"/>
                <a:sym typeface="Arial"/>
              </a:rPr>
              <a:t>6)video creations </a:t>
            </a:r>
            <a:r>
              <a:rPr lang="en-GB" sz="1900">
                <a:latin typeface="Arial"/>
                <a:ea typeface="Arial"/>
                <a:cs typeface="Arial"/>
                <a:sym typeface="Arial"/>
              </a:rPr>
              <a:t>: Next pages (Attachment) (Important)</a:t>
            </a:r>
            <a:endParaRPr sz="2700">
              <a:latin typeface="Arial"/>
              <a:ea typeface="Arial"/>
              <a:cs typeface="Arial"/>
              <a:sym typeface="Arial"/>
            </a:endParaRPr>
          </a:p>
        </p:txBody>
      </p:sp>
      <p:sp>
        <p:nvSpPr>
          <p:cNvPr id="227" name="Google Shape;227;p34"/>
          <p:cNvSpPr txBox="1"/>
          <p:nvPr/>
        </p:nvSpPr>
        <p:spPr>
          <a:xfrm>
            <a:off x="6138150" y="750175"/>
            <a:ext cx="27351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000">
              <a:solidFill>
                <a:schemeClr val="dk2"/>
              </a:solidFill>
            </a:endParaRPr>
          </a:p>
          <a:p>
            <a:pPr indent="0" lvl="0" marL="0" rtl="0" algn="l">
              <a:spcBef>
                <a:spcPts val="0"/>
              </a:spcBef>
              <a:spcAft>
                <a:spcPts val="0"/>
              </a:spcAft>
              <a:buNone/>
            </a:pPr>
            <a:r>
              <a:rPr b="1" lang="en-GB" sz="1000">
                <a:solidFill>
                  <a:schemeClr val="dk2"/>
                </a:solidFill>
              </a:rPr>
              <a:t>2. review(real person video) x 5 times</a:t>
            </a:r>
            <a:endParaRPr b="1" sz="1000">
              <a:solidFill>
                <a:schemeClr val="dk2"/>
              </a:solidFill>
            </a:endParaRPr>
          </a:p>
          <a:p>
            <a:pPr indent="0" lvl="0" marL="0" rtl="0" algn="l">
              <a:spcBef>
                <a:spcPts val="0"/>
              </a:spcBef>
              <a:spcAft>
                <a:spcPts val="0"/>
              </a:spcAft>
              <a:buNone/>
            </a:pPr>
            <a:r>
              <a:rPr b="1" lang="en-GB" sz="1000" u="sng">
                <a:solidFill>
                  <a:schemeClr val="accent5"/>
                </a:solidFill>
                <a:hlinkClick r:id="rId3">
                  <a:extLst>
                    <a:ext uri="{A12FA001-AC4F-418D-AE19-62706E023703}">
                      <ahyp:hlinkClr val="tx"/>
                    </a:ext>
                  </a:extLst>
                </a:hlinkClick>
              </a:rPr>
              <a:t>https://www.canva.com/features/ai-face-generator/</a:t>
            </a:r>
            <a:r>
              <a:rPr b="1" lang="en-GB" sz="1000">
                <a:solidFill>
                  <a:schemeClr val="dk2"/>
                </a:solidFill>
              </a:rPr>
              <a:t> </a:t>
            </a:r>
            <a:endParaRPr b="1" sz="1000">
              <a:solidFill>
                <a:schemeClr val="dk2"/>
              </a:solidFill>
            </a:endParaRPr>
          </a:p>
          <a:p>
            <a:pPr indent="0" lvl="0" marL="0" rtl="0" algn="l">
              <a:spcBef>
                <a:spcPts val="0"/>
              </a:spcBef>
              <a:spcAft>
                <a:spcPts val="0"/>
              </a:spcAft>
              <a:buNone/>
            </a:pPr>
            <a:r>
              <a:rPr b="1" lang="en-GB" sz="1000" u="sng">
                <a:solidFill>
                  <a:schemeClr val="accent5"/>
                </a:solidFill>
                <a:hlinkClick r:id="rId4">
                  <a:extLst>
                    <a:ext uri="{A12FA001-AC4F-418D-AE19-62706E023703}">
                      <ahyp:hlinkClr val="tx"/>
                    </a:ext>
                  </a:extLst>
                </a:hlinkClick>
              </a:rPr>
              <a:t>www.Billo.app</a:t>
            </a:r>
            <a:r>
              <a:rPr b="1" lang="en-GB" sz="1000">
                <a:solidFill>
                  <a:schemeClr val="dk2"/>
                </a:solidFill>
              </a:rPr>
              <a:t> </a:t>
            </a:r>
            <a:endParaRPr b="1" sz="1000">
              <a:solidFill>
                <a:schemeClr val="dk2"/>
              </a:solidFill>
            </a:endParaRPr>
          </a:p>
          <a:p>
            <a:pPr indent="0" lvl="0" marL="0" rtl="0" algn="l">
              <a:spcBef>
                <a:spcPts val="0"/>
              </a:spcBef>
              <a:spcAft>
                <a:spcPts val="0"/>
              </a:spcAft>
              <a:buNone/>
            </a:pPr>
            <a:r>
              <a:t/>
            </a:r>
            <a:endParaRPr b="1" sz="1000">
              <a:solidFill>
                <a:schemeClr val="dk2"/>
              </a:solidFill>
            </a:endParaRPr>
          </a:p>
          <a:p>
            <a:pPr indent="0" lvl="0" marL="0" rtl="0" algn="l">
              <a:spcBef>
                <a:spcPts val="0"/>
              </a:spcBef>
              <a:spcAft>
                <a:spcPts val="0"/>
              </a:spcAft>
              <a:buNone/>
            </a:pPr>
            <a:r>
              <a:rPr b="1" lang="en-GB" sz="1000">
                <a:solidFill>
                  <a:schemeClr val="dk2"/>
                </a:solidFill>
              </a:rPr>
              <a:t>3. logo (featured by, partnered by, referred by) for credits (Ex. Tesla, Fiverr, Dropbox and etc) (Ex.Bloomberg, Apnews , Yahoo and etc)</a:t>
            </a:r>
            <a:endParaRPr b="1" sz="1000">
              <a:solidFill>
                <a:schemeClr val="dk2"/>
              </a:solidFill>
            </a:endParaRPr>
          </a:p>
          <a:p>
            <a:pPr indent="0" lvl="0" marL="0" rtl="0" algn="l">
              <a:spcBef>
                <a:spcPts val="0"/>
              </a:spcBef>
              <a:spcAft>
                <a:spcPts val="0"/>
              </a:spcAft>
              <a:buNone/>
            </a:pPr>
            <a:r>
              <a:rPr b="1" lang="en-GB" sz="1000">
                <a:solidFill>
                  <a:schemeClr val="dk2"/>
                </a:solidFill>
              </a:rPr>
              <a:t>- services description with mechanical image(software images : Google Ads, SEO S/W, Facebook pages, any admin pages, Multi level marketing system and all) Don't forget, people love the professional software to use or invest</a:t>
            </a:r>
            <a:endParaRPr b="1" sz="1000">
              <a:solidFill>
                <a:schemeClr val="dk2"/>
              </a:solidFill>
            </a:endParaRPr>
          </a:p>
          <a:p>
            <a:pPr indent="0" lvl="0" marL="0" rtl="0" algn="l">
              <a:spcBef>
                <a:spcPts val="0"/>
              </a:spcBef>
              <a:spcAft>
                <a:spcPts val="0"/>
              </a:spcAft>
              <a:buNone/>
            </a:pPr>
            <a:r>
              <a:rPr b="1" lang="en-GB" sz="1000" u="sng">
                <a:solidFill>
                  <a:schemeClr val="accent5"/>
                </a:solidFill>
                <a:hlinkClick r:id="rId5">
                  <a:extLst>
                    <a:ext uri="{A12FA001-AC4F-418D-AE19-62706E023703}">
                      <ahyp:hlinkClr val="tx"/>
                    </a:ext>
                  </a:extLst>
                </a:hlinkClick>
              </a:rPr>
              <a:t>https://www.deepbrain.io/</a:t>
            </a:r>
            <a:r>
              <a:rPr b="1" lang="en-GB" sz="1000">
                <a:solidFill>
                  <a:schemeClr val="dk2"/>
                </a:solidFill>
              </a:rPr>
              <a:t> </a:t>
            </a:r>
            <a:endParaRPr b="1" sz="1000">
              <a:solidFill>
                <a:schemeClr val="dk2"/>
              </a:solidFill>
            </a:endParaRPr>
          </a:p>
          <a:p>
            <a:pPr indent="0" lvl="0" marL="0" rtl="0" algn="l">
              <a:spcBef>
                <a:spcPts val="0"/>
              </a:spcBef>
              <a:spcAft>
                <a:spcPts val="0"/>
              </a:spcAft>
              <a:buNone/>
            </a:pPr>
            <a:r>
              <a:rPr b="1" lang="en-GB" sz="1000" u="sng">
                <a:solidFill>
                  <a:schemeClr val="accent5"/>
                </a:solidFill>
                <a:hlinkClick r:id="rId6">
                  <a:extLst>
                    <a:ext uri="{A12FA001-AC4F-418D-AE19-62706E023703}">
                      <ahyp:hlinkClr val="tx"/>
                    </a:ext>
                  </a:extLst>
                </a:hlinkClick>
              </a:rPr>
              <a:t>https://www.synthesia.io/</a:t>
            </a:r>
            <a:r>
              <a:rPr b="1" lang="en-GB" sz="1000">
                <a:solidFill>
                  <a:schemeClr val="dk2"/>
                </a:solidFill>
              </a:rPr>
              <a:t> </a:t>
            </a:r>
            <a:endParaRPr b="1" sz="1000">
              <a:solidFill>
                <a:schemeClr val="dk2"/>
              </a:solidFill>
            </a:endParaRPr>
          </a:p>
          <a:p>
            <a:pPr indent="0" lvl="0" marL="0" rtl="0" algn="l">
              <a:spcBef>
                <a:spcPts val="0"/>
              </a:spcBef>
              <a:spcAft>
                <a:spcPts val="0"/>
              </a:spcAft>
              <a:buNone/>
            </a:pPr>
            <a:r>
              <a:t/>
            </a:r>
            <a:endParaRPr b="1" sz="1000">
              <a:solidFill>
                <a:schemeClr val="dk2"/>
              </a:solidFill>
            </a:endParaRPr>
          </a:p>
          <a:p>
            <a:pPr indent="0" lvl="0" marL="0" rtl="0" algn="l">
              <a:spcBef>
                <a:spcPts val="0"/>
              </a:spcBef>
              <a:spcAft>
                <a:spcPts val="0"/>
              </a:spcAft>
              <a:buNone/>
            </a:pPr>
            <a:r>
              <a:rPr b="1" lang="en-GB" sz="1000">
                <a:solidFill>
                  <a:schemeClr val="dk2"/>
                </a:solidFill>
              </a:rPr>
              <a:t>- Price table 3 cases( ☆ Discount, Single Product,  Double product, Package product,  5 mins time limit for D/C). (monthly/ Annual (40% Discount)</a:t>
            </a:r>
            <a:endParaRPr b="1" sz="1000">
              <a:solidFill>
                <a:schemeClr val="dk2"/>
              </a:solidFill>
            </a:endParaRPr>
          </a:p>
          <a:p>
            <a:pPr indent="0" lvl="0" marL="0" rtl="0" algn="l">
              <a:spcBef>
                <a:spcPts val="0"/>
              </a:spcBef>
              <a:spcAft>
                <a:spcPts val="0"/>
              </a:spcAft>
              <a:buNone/>
            </a:pPr>
            <a:r>
              <a:t/>
            </a:r>
            <a:endParaRPr b="1" sz="1000">
              <a:solidFill>
                <a:schemeClr val="dk2"/>
              </a:solidFill>
            </a:endParaRPr>
          </a:p>
        </p:txBody>
      </p:sp>
      <p:pic>
        <p:nvPicPr>
          <p:cNvPr id="228" name="Google Shape;228;p34"/>
          <p:cNvPicPr preferRelativeResize="0"/>
          <p:nvPr/>
        </p:nvPicPr>
        <p:blipFill>
          <a:blip r:embed="rId7">
            <a:alphaModFix/>
          </a:blip>
          <a:stretch>
            <a:fillRect/>
          </a:stretch>
        </p:blipFill>
        <p:spPr>
          <a:xfrm>
            <a:off x="336125" y="997463"/>
            <a:ext cx="5582498" cy="31485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cxnSp>
        <p:nvCxnSpPr>
          <p:cNvPr id="233" name="Google Shape;233;p35"/>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234" name="Google Shape;234;p35"/>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7)</a:t>
            </a:r>
            <a:r>
              <a:rPr b="1" lang="en-GB" sz="2000">
                <a:latin typeface="Arial"/>
                <a:ea typeface="Arial"/>
                <a:cs typeface="Arial"/>
                <a:sym typeface="Arial"/>
              </a:rPr>
              <a:t>Landing page</a:t>
            </a:r>
            <a:r>
              <a:rPr lang="en-GB" sz="2000">
                <a:latin typeface="Arial"/>
                <a:ea typeface="Arial"/>
                <a:cs typeface="Arial"/>
                <a:sym typeface="Arial"/>
              </a:rPr>
              <a:t> design (Important)</a:t>
            </a:r>
            <a:endParaRPr b="1" sz="2800">
              <a:latin typeface="Arial"/>
              <a:ea typeface="Arial"/>
              <a:cs typeface="Arial"/>
              <a:sym typeface="Arial"/>
            </a:endParaRPr>
          </a:p>
        </p:txBody>
      </p:sp>
      <p:sp>
        <p:nvSpPr>
          <p:cNvPr id="235" name="Google Shape;235;p35"/>
          <p:cNvSpPr txBox="1"/>
          <p:nvPr/>
        </p:nvSpPr>
        <p:spPr>
          <a:xfrm>
            <a:off x="6469700" y="789125"/>
            <a:ext cx="25326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2"/>
              </a:buClr>
              <a:buSzPts val="1100"/>
              <a:buFont typeface="Arial"/>
              <a:buNone/>
            </a:pPr>
            <a:r>
              <a:t/>
            </a:r>
            <a:endParaRPr b="1" sz="1000">
              <a:solidFill>
                <a:schemeClr val="dk2"/>
              </a:solidFill>
            </a:endParaRPr>
          </a:p>
          <a:p>
            <a:pPr indent="0" lvl="0" marL="0" rtl="0" algn="l">
              <a:spcBef>
                <a:spcPts val="0"/>
              </a:spcBef>
              <a:spcAft>
                <a:spcPts val="0"/>
              </a:spcAft>
              <a:buClr>
                <a:schemeClr val="dk2"/>
              </a:buClr>
              <a:buSzPts val="1100"/>
              <a:buFont typeface="Arial"/>
              <a:buNone/>
            </a:pPr>
            <a:r>
              <a:rPr b="1" lang="en-GB" sz="2100">
                <a:solidFill>
                  <a:schemeClr val="dk2"/>
                </a:solidFill>
              </a:rPr>
              <a:t>To do list landing page design</a:t>
            </a:r>
            <a:endParaRPr b="1" sz="2100">
              <a:solidFill>
                <a:schemeClr val="dk2"/>
              </a:solidFill>
            </a:endParaRPr>
          </a:p>
          <a:p>
            <a:pPr indent="0" lvl="0" marL="0" rtl="0" algn="l">
              <a:spcBef>
                <a:spcPts val="0"/>
              </a:spcBef>
              <a:spcAft>
                <a:spcPts val="0"/>
              </a:spcAft>
              <a:buClr>
                <a:schemeClr val="dk2"/>
              </a:buClr>
              <a:buSzPts val="1100"/>
              <a:buFont typeface="Arial"/>
              <a:buNone/>
            </a:pPr>
            <a:r>
              <a:rPr b="1" lang="en-GB" sz="1000">
                <a:solidFill>
                  <a:schemeClr val="dk2"/>
                </a:solidFill>
              </a:rPr>
              <a:t>(Every single BD team manager, should design for every single design as much as you can using canva.com)</a:t>
            </a:r>
            <a:endParaRPr b="1" sz="1000">
              <a:solidFill>
                <a:schemeClr val="dk2"/>
              </a:solidFill>
            </a:endParaRPr>
          </a:p>
          <a:p>
            <a:pPr indent="0" lvl="0" marL="0" rtl="0" algn="l">
              <a:spcBef>
                <a:spcPts val="0"/>
              </a:spcBef>
              <a:spcAft>
                <a:spcPts val="0"/>
              </a:spcAft>
              <a:buClr>
                <a:schemeClr val="dk2"/>
              </a:buClr>
              <a:buSzPts val="1100"/>
              <a:buFont typeface="Arial"/>
              <a:buNone/>
            </a:pPr>
            <a:r>
              <a:t/>
            </a:r>
            <a:endParaRPr b="1" sz="1000">
              <a:solidFill>
                <a:schemeClr val="dk2"/>
              </a:solidFill>
            </a:endParaRPr>
          </a:p>
          <a:p>
            <a:pPr indent="0" lvl="0" marL="0" rtl="0" algn="l">
              <a:spcBef>
                <a:spcPts val="0"/>
              </a:spcBef>
              <a:spcAft>
                <a:spcPts val="0"/>
              </a:spcAft>
              <a:buClr>
                <a:schemeClr val="dk2"/>
              </a:buClr>
              <a:buSzPts val="1100"/>
              <a:buFont typeface="Arial"/>
              <a:buNone/>
            </a:pPr>
            <a:r>
              <a:rPr b="1" lang="en-GB" sz="1000">
                <a:solidFill>
                  <a:schemeClr val="dk2"/>
                </a:solidFill>
                <a:highlight>
                  <a:srgbClr val="FFFF00"/>
                </a:highlight>
              </a:rPr>
              <a:t>Auditors</a:t>
            </a:r>
            <a:r>
              <a:rPr b="1" lang="en-GB" sz="1000">
                <a:solidFill>
                  <a:schemeClr val="dk2"/>
                </a:solidFill>
              </a:rPr>
              <a:t> designation required for each manager 1 of each</a:t>
            </a:r>
            <a:endParaRPr b="1" sz="1000">
              <a:solidFill>
                <a:schemeClr val="dk2"/>
              </a:solidFill>
            </a:endParaRPr>
          </a:p>
          <a:p>
            <a:pPr indent="0" lvl="0" marL="0" rtl="0" algn="l">
              <a:spcBef>
                <a:spcPts val="0"/>
              </a:spcBef>
              <a:spcAft>
                <a:spcPts val="0"/>
              </a:spcAft>
              <a:buNone/>
            </a:pPr>
            <a:r>
              <a:t/>
            </a:r>
            <a:endParaRPr b="1" sz="1000">
              <a:solidFill>
                <a:schemeClr val="dk2"/>
              </a:solidFill>
            </a:endParaRPr>
          </a:p>
          <a:p>
            <a:pPr indent="0" lvl="0" marL="0" rtl="0" algn="l">
              <a:spcBef>
                <a:spcPts val="0"/>
              </a:spcBef>
              <a:spcAft>
                <a:spcPts val="0"/>
              </a:spcAft>
              <a:buClr>
                <a:schemeClr val="dk2"/>
              </a:buClr>
              <a:buSzPts val="1100"/>
              <a:buFont typeface="Arial"/>
              <a:buNone/>
            </a:pPr>
            <a:r>
              <a:rPr b="1" lang="en-GB" sz="1000">
                <a:solidFill>
                  <a:schemeClr val="dk2"/>
                </a:solidFill>
              </a:rPr>
              <a:t>[To do list samples]</a:t>
            </a:r>
            <a:endParaRPr b="1" sz="1000">
              <a:solidFill>
                <a:schemeClr val="dk2"/>
              </a:solidFill>
            </a:endParaRPr>
          </a:p>
          <a:p>
            <a:pPr indent="0" lvl="0" marL="0" rtl="0" algn="l">
              <a:spcBef>
                <a:spcPts val="0"/>
              </a:spcBef>
              <a:spcAft>
                <a:spcPts val="0"/>
              </a:spcAft>
              <a:buClr>
                <a:schemeClr val="dk2"/>
              </a:buClr>
              <a:buSzPts val="1100"/>
              <a:buFont typeface="Arial"/>
              <a:buNone/>
            </a:pPr>
            <a:r>
              <a:rPr b="1" lang="en-GB" sz="800">
                <a:solidFill>
                  <a:schemeClr val="dk2"/>
                </a:solidFill>
              </a:rPr>
              <a:t>1) Snova</a:t>
            </a:r>
            <a:endParaRPr b="1" sz="800">
              <a:solidFill>
                <a:schemeClr val="dk2"/>
              </a:solidFill>
            </a:endParaRPr>
          </a:p>
          <a:p>
            <a:pPr indent="0" lvl="0" marL="0" rtl="0" algn="l">
              <a:spcBef>
                <a:spcPts val="0"/>
              </a:spcBef>
              <a:spcAft>
                <a:spcPts val="0"/>
              </a:spcAft>
              <a:buClr>
                <a:schemeClr val="dk2"/>
              </a:buClr>
              <a:buSzPts val="1100"/>
              <a:buFont typeface="Arial"/>
              <a:buNone/>
            </a:pPr>
            <a:r>
              <a:rPr b="1" lang="en-GB" sz="800">
                <a:solidFill>
                  <a:schemeClr val="dk2"/>
                </a:solidFill>
              </a:rPr>
              <a:t>2) Flickrz</a:t>
            </a:r>
            <a:endParaRPr b="1" sz="800">
              <a:solidFill>
                <a:schemeClr val="dk2"/>
              </a:solidFill>
            </a:endParaRPr>
          </a:p>
          <a:p>
            <a:pPr indent="0" lvl="0" marL="0" rtl="0" algn="l">
              <a:spcBef>
                <a:spcPts val="0"/>
              </a:spcBef>
              <a:spcAft>
                <a:spcPts val="0"/>
              </a:spcAft>
              <a:buClr>
                <a:schemeClr val="dk2"/>
              </a:buClr>
              <a:buSzPts val="1100"/>
              <a:buFont typeface="Arial"/>
              <a:buNone/>
            </a:pPr>
            <a:r>
              <a:rPr b="1" lang="en-GB" sz="800">
                <a:solidFill>
                  <a:schemeClr val="dk2"/>
                </a:solidFill>
              </a:rPr>
              <a:t>3) Somi</a:t>
            </a:r>
            <a:endParaRPr b="1" sz="800">
              <a:solidFill>
                <a:schemeClr val="dk2"/>
              </a:solidFill>
            </a:endParaRPr>
          </a:p>
          <a:p>
            <a:pPr indent="0" lvl="0" marL="0" rtl="0" algn="l">
              <a:spcBef>
                <a:spcPts val="0"/>
              </a:spcBef>
              <a:spcAft>
                <a:spcPts val="0"/>
              </a:spcAft>
              <a:buClr>
                <a:schemeClr val="dk2"/>
              </a:buClr>
              <a:buSzPts val="1100"/>
              <a:buFont typeface="Arial"/>
              <a:buNone/>
            </a:pPr>
            <a:r>
              <a:rPr b="1" lang="en-GB" sz="800">
                <a:solidFill>
                  <a:schemeClr val="dk2"/>
                </a:solidFill>
              </a:rPr>
              <a:t>4) Findex</a:t>
            </a:r>
            <a:endParaRPr b="1" sz="800">
              <a:solidFill>
                <a:schemeClr val="dk2"/>
              </a:solidFill>
            </a:endParaRPr>
          </a:p>
          <a:p>
            <a:pPr indent="0" lvl="0" marL="0" rtl="0" algn="l">
              <a:spcBef>
                <a:spcPts val="0"/>
              </a:spcBef>
              <a:spcAft>
                <a:spcPts val="0"/>
              </a:spcAft>
              <a:buClr>
                <a:schemeClr val="dk2"/>
              </a:buClr>
              <a:buSzPts val="1100"/>
              <a:buFont typeface="Arial"/>
              <a:buNone/>
            </a:pPr>
            <a:r>
              <a:rPr b="1" lang="en-GB" sz="800">
                <a:solidFill>
                  <a:schemeClr val="dk2"/>
                </a:solidFill>
              </a:rPr>
              <a:t>5) meflex</a:t>
            </a:r>
            <a:endParaRPr b="1" sz="800">
              <a:solidFill>
                <a:schemeClr val="dk2"/>
              </a:solidFill>
            </a:endParaRPr>
          </a:p>
          <a:p>
            <a:pPr indent="0" lvl="0" marL="0" rtl="0" algn="l">
              <a:spcBef>
                <a:spcPts val="0"/>
              </a:spcBef>
              <a:spcAft>
                <a:spcPts val="0"/>
              </a:spcAft>
              <a:buClr>
                <a:schemeClr val="dk2"/>
              </a:buClr>
              <a:buSzPts val="1100"/>
              <a:buFont typeface="Arial"/>
              <a:buNone/>
            </a:pPr>
            <a:r>
              <a:rPr b="1" lang="en-GB" sz="800">
                <a:solidFill>
                  <a:schemeClr val="dk2"/>
                </a:solidFill>
              </a:rPr>
              <a:t>6) usbt</a:t>
            </a:r>
            <a:endParaRPr b="1" sz="800">
              <a:solidFill>
                <a:schemeClr val="dk2"/>
              </a:solidFill>
            </a:endParaRPr>
          </a:p>
          <a:p>
            <a:pPr indent="0" lvl="0" marL="0" rtl="0" algn="l">
              <a:spcBef>
                <a:spcPts val="0"/>
              </a:spcBef>
              <a:spcAft>
                <a:spcPts val="0"/>
              </a:spcAft>
              <a:buClr>
                <a:schemeClr val="dk2"/>
              </a:buClr>
              <a:buSzPts val="1100"/>
              <a:buFont typeface="Arial"/>
              <a:buNone/>
            </a:pPr>
            <a:r>
              <a:rPr b="1" lang="en-GB" sz="800">
                <a:solidFill>
                  <a:schemeClr val="dk2"/>
                </a:solidFill>
              </a:rPr>
              <a:t>7) bit copier (Thursday) let's do design in zoom)</a:t>
            </a:r>
            <a:endParaRPr b="1" sz="800">
              <a:solidFill>
                <a:schemeClr val="dk2"/>
              </a:solidFill>
            </a:endParaRPr>
          </a:p>
          <a:p>
            <a:pPr indent="0" lvl="0" marL="0" rtl="0" algn="l">
              <a:spcBef>
                <a:spcPts val="0"/>
              </a:spcBef>
              <a:spcAft>
                <a:spcPts val="0"/>
              </a:spcAft>
              <a:buClr>
                <a:schemeClr val="dk2"/>
              </a:buClr>
              <a:buSzPts val="1100"/>
              <a:buFont typeface="Arial"/>
              <a:buNone/>
            </a:pPr>
            <a:r>
              <a:t/>
            </a:r>
            <a:endParaRPr b="1" sz="800">
              <a:solidFill>
                <a:schemeClr val="dk2"/>
              </a:solidFill>
            </a:endParaRPr>
          </a:p>
          <a:p>
            <a:pPr indent="0" lvl="0" marL="0" rtl="0" algn="l">
              <a:spcBef>
                <a:spcPts val="0"/>
              </a:spcBef>
              <a:spcAft>
                <a:spcPts val="0"/>
              </a:spcAft>
              <a:buClr>
                <a:schemeClr val="dk2"/>
              </a:buClr>
              <a:buSzPts val="1100"/>
              <a:buFont typeface="Arial"/>
              <a:buNone/>
            </a:pPr>
            <a:r>
              <a:rPr b="1" lang="en-GB" sz="800">
                <a:solidFill>
                  <a:schemeClr val="dk2"/>
                </a:solidFill>
              </a:rPr>
              <a:t>Due time</a:t>
            </a:r>
            <a:endParaRPr b="1" sz="800">
              <a:solidFill>
                <a:schemeClr val="dk2"/>
              </a:solidFill>
            </a:endParaRPr>
          </a:p>
          <a:p>
            <a:pPr indent="0" lvl="0" marL="0" rtl="0" algn="l">
              <a:spcBef>
                <a:spcPts val="0"/>
              </a:spcBef>
              <a:spcAft>
                <a:spcPts val="0"/>
              </a:spcAft>
              <a:buClr>
                <a:schemeClr val="dk2"/>
              </a:buClr>
              <a:buSzPts val="1100"/>
              <a:buFont typeface="Arial"/>
              <a:buNone/>
            </a:pPr>
            <a:r>
              <a:rPr b="1" lang="en-GB" sz="800">
                <a:solidFill>
                  <a:schemeClr val="dk2"/>
                </a:solidFill>
              </a:rPr>
              <a:t>(Tuesday) </a:t>
            </a:r>
            <a:endParaRPr b="1" sz="800">
              <a:solidFill>
                <a:schemeClr val="dk2"/>
              </a:solidFill>
            </a:endParaRPr>
          </a:p>
          <a:p>
            <a:pPr indent="0" lvl="0" marL="0" rtl="0" algn="l">
              <a:spcBef>
                <a:spcPts val="0"/>
              </a:spcBef>
              <a:spcAft>
                <a:spcPts val="0"/>
              </a:spcAft>
              <a:buClr>
                <a:schemeClr val="dk2"/>
              </a:buClr>
              <a:buSzPts val="1100"/>
              <a:buFont typeface="Arial"/>
              <a:buNone/>
            </a:pPr>
            <a:r>
              <a:t/>
            </a:r>
            <a:endParaRPr b="1" sz="800">
              <a:solidFill>
                <a:schemeClr val="dk2"/>
              </a:solidFill>
            </a:endParaRPr>
          </a:p>
          <a:p>
            <a:pPr indent="0" lvl="0" marL="0" rtl="0" algn="l">
              <a:spcBef>
                <a:spcPts val="0"/>
              </a:spcBef>
              <a:spcAft>
                <a:spcPts val="0"/>
              </a:spcAft>
              <a:buClr>
                <a:schemeClr val="dk2"/>
              </a:buClr>
              <a:buSzPts val="1100"/>
              <a:buFont typeface="Arial"/>
              <a:buNone/>
            </a:pPr>
            <a:r>
              <a:rPr b="1" lang="en-GB" sz="800">
                <a:solidFill>
                  <a:schemeClr val="dk2"/>
                </a:solidFill>
              </a:rPr>
              <a:t>You can guide them about canva.com tomorrow for BD team with zoom,@BushraBatool5 Bushra with @tehreem_a tehreemsl's marketing guide</a:t>
            </a:r>
            <a:endParaRPr b="1" sz="800">
              <a:solidFill>
                <a:schemeClr val="dk2"/>
              </a:solidFill>
            </a:endParaRPr>
          </a:p>
          <a:p>
            <a:pPr indent="0" lvl="0" marL="0" rtl="0" algn="l">
              <a:spcBef>
                <a:spcPts val="0"/>
              </a:spcBef>
              <a:spcAft>
                <a:spcPts val="0"/>
              </a:spcAft>
              <a:buNone/>
            </a:pPr>
            <a:r>
              <a:t/>
            </a:r>
            <a:endParaRPr b="1" sz="800"/>
          </a:p>
        </p:txBody>
      </p:sp>
      <p:pic>
        <p:nvPicPr>
          <p:cNvPr id="236" name="Google Shape;236;p35"/>
          <p:cNvPicPr preferRelativeResize="0"/>
          <p:nvPr/>
        </p:nvPicPr>
        <p:blipFill>
          <a:blip r:embed="rId3">
            <a:alphaModFix/>
          </a:blip>
          <a:stretch>
            <a:fillRect/>
          </a:stretch>
        </p:blipFill>
        <p:spPr>
          <a:xfrm>
            <a:off x="152400" y="865325"/>
            <a:ext cx="5501876" cy="3521550"/>
          </a:xfrm>
          <a:prstGeom prst="rect">
            <a:avLst/>
          </a:prstGeom>
          <a:noFill/>
          <a:ln>
            <a:noFill/>
          </a:ln>
        </p:spPr>
      </p:pic>
      <p:sp>
        <p:nvSpPr>
          <p:cNvPr id="237" name="Google Shape;237;p35"/>
          <p:cNvSpPr txBox="1"/>
          <p:nvPr/>
        </p:nvSpPr>
        <p:spPr>
          <a:xfrm>
            <a:off x="195150" y="4386875"/>
            <a:ext cx="58983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900" u="sng">
                <a:solidFill>
                  <a:schemeClr val="hlink"/>
                </a:solidFill>
                <a:hlinkClick r:id="rId4"/>
              </a:rPr>
              <a:t>https://affiliatelab.im/?utm_source=facebook&amp;utm_medium=cpc&amp;utm_campaign=Purchase+%7C+Prospecting+%7C+All+GEO+%7C+ABO&amp;utm_term=WW+%7C+Interest+%7C+Purchase+%7C+Website+platforms+%E2%80%93+Copy&amp;utm_content=120205536282290518</a:t>
            </a:r>
            <a:r>
              <a:rPr lang="en-GB" sz="900"/>
              <a:t> </a:t>
            </a:r>
            <a:endParaRPr sz="9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cxnSp>
        <p:nvCxnSpPr>
          <p:cNvPr id="242" name="Google Shape;242;p36"/>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243" name="Google Shape;243;p36"/>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7)</a:t>
            </a:r>
            <a:r>
              <a:rPr b="1" lang="en-GB" sz="2000">
                <a:latin typeface="Arial"/>
                <a:ea typeface="Arial"/>
                <a:cs typeface="Arial"/>
                <a:sym typeface="Arial"/>
              </a:rPr>
              <a:t>Landing page</a:t>
            </a:r>
            <a:r>
              <a:rPr lang="en-GB" sz="2000">
                <a:latin typeface="Arial"/>
                <a:ea typeface="Arial"/>
                <a:cs typeface="Arial"/>
                <a:sym typeface="Arial"/>
              </a:rPr>
              <a:t> design (Important)</a:t>
            </a:r>
            <a:endParaRPr b="1" sz="2800">
              <a:latin typeface="Arial"/>
              <a:ea typeface="Arial"/>
              <a:cs typeface="Arial"/>
              <a:sym typeface="Arial"/>
            </a:endParaRPr>
          </a:p>
        </p:txBody>
      </p:sp>
      <p:sp>
        <p:nvSpPr>
          <p:cNvPr id="244" name="Google Shape;244;p36"/>
          <p:cNvSpPr txBox="1"/>
          <p:nvPr/>
        </p:nvSpPr>
        <p:spPr>
          <a:xfrm>
            <a:off x="6505550" y="1017725"/>
            <a:ext cx="2365800" cy="3370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900">
                <a:solidFill>
                  <a:schemeClr val="dk2"/>
                </a:solidFill>
              </a:rPr>
              <a:t>Go to Fiverr and Hire reviewer</a:t>
            </a:r>
            <a:endParaRPr b="1" sz="1900">
              <a:solidFill>
                <a:schemeClr val="dk2"/>
              </a:solidFill>
            </a:endParaRPr>
          </a:p>
          <a:p>
            <a:pPr indent="0" lvl="0" marL="0" rtl="0" algn="l">
              <a:spcBef>
                <a:spcPts val="0"/>
              </a:spcBef>
              <a:spcAft>
                <a:spcPts val="0"/>
              </a:spcAft>
              <a:buNone/>
            </a:pPr>
            <a:r>
              <a:t/>
            </a:r>
            <a:endParaRPr b="1" sz="1900">
              <a:solidFill>
                <a:schemeClr val="dk2"/>
              </a:solidFill>
            </a:endParaRPr>
          </a:p>
          <a:p>
            <a:pPr indent="0" lvl="0" marL="0" rtl="0" algn="l">
              <a:spcBef>
                <a:spcPts val="0"/>
              </a:spcBef>
              <a:spcAft>
                <a:spcPts val="0"/>
              </a:spcAft>
              <a:buNone/>
            </a:pPr>
            <a:r>
              <a:rPr lang="en-GB" sz="1000">
                <a:solidFill>
                  <a:schemeClr val="dk2"/>
                </a:solidFill>
              </a:rPr>
              <a:t>Using our company ID, PW for fiverr.com platforms, you can hire them 1 of each. We </a:t>
            </a:r>
            <a:r>
              <a:rPr lang="en-GB" sz="1000">
                <a:solidFill>
                  <a:schemeClr val="dk2"/>
                </a:solidFill>
              </a:rPr>
              <a:t>already</a:t>
            </a:r>
            <a:r>
              <a:rPr lang="en-GB" sz="1000">
                <a:solidFill>
                  <a:schemeClr val="dk2"/>
                </a:solidFill>
              </a:rPr>
              <a:t> registered our card info for each </a:t>
            </a:r>
            <a:r>
              <a:rPr lang="en-GB" sz="1000">
                <a:solidFill>
                  <a:schemeClr val="dk2"/>
                </a:solidFill>
              </a:rPr>
              <a:t>freelancers</a:t>
            </a:r>
            <a:endParaRPr sz="1000">
              <a:solidFill>
                <a:schemeClr val="dk2"/>
              </a:solidFill>
            </a:endParaRPr>
          </a:p>
          <a:p>
            <a:pPr indent="0" lvl="0" marL="0" rtl="0" algn="l">
              <a:spcBef>
                <a:spcPts val="0"/>
              </a:spcBef>
              <a:spcAft>
                <a:spcPts val="0"/>
              </a:spcAft>
              <a:buNone/>
            </a:pPr>
            <a:r>
              <a:t/>
            </a:r>
            <a:endParaRPr b="1" sz="1000">
              <a:solidFill>
                <a:schemeClr val="dk2"/>
              </a:solidFill>
            </a:endParaRPr>
          </a:p>
          <a:p>
            <a:pPr indent="0" lvl="0" marL="0" rtl="0" algn="l">
              <a:spcBef>
                <a:spcPts val="0"/>
              </a:spcBef>
              <a:spcAft>
                <a:spcPts val="0"/>
              </a:spcAft>
              <a:buNone/>
            </a:pPr>
            <a:r>
              <a:rPr b="1" lang="en-GB" sz="1000">
                <a:solidFill>
                  <a:schemeClr val="dk2"/>
                </a:solidFill>
              </a:rPr>
              <a:t>[Marketing expenses for sure and persuade people to promote service or product]</a:t>
            </a:r>
            <a:endParaRPr b="1" sz="1000">
              <a:solidFill>
                <a:schemeClr val="dk2"/>
              </a:solidFill>
            </a:endParaRPr>
          </a:p>
          <a:p>
            <a:pPr indent="0" lvl="0" marL="0" rtl="0" algn="l">
              <a:spcBef>
                <a:spcPts val="0"/>
              </a:spcBef>
              <a:spcAft>
                <a:spcPts val="0"/>
              </a:spcAft>
              <a:buNone/>
            </a:pPr>
            <a:r>
              <a:rPr lang="en-GB" sz="1000">
                <a:solidFill>
                  <a:schemeClr val="dk2"/>
                </a:solidFill>
              </a:rPr>
              <a:t>Make sure at least 10 reviews for each product. And guide them why each product is innovative. (why this product is profitable for you, Didn’t you feel uncomfortable before when do OOO?, its really wonderful solution for your OOO)</a:t>
            </a:r>
            <a:endParaRPr b="1" sz="1000"/>
          </a:p>
        </p:txBody>
      </p:sp>
      <p:pic>
        <p:nvPicPr>
          <p:cNvPr id="245" name="Google Shape;245;p36"/>
          <p:cNvPicPr preferRelativeResize="0"/>
          <p:nvPr/>
        </p:nvPicPr>
        <p:blipFill rotWithShape="1">
          <a:blip r:embed="rId3">
            <a:alphaModFix/>
          </a:blip>
          <a:srcRect b="47117" l="0" r="0" t="0"/>
          <a:stretch/>
        </p:blipFill>
        <p:spPr>
          <a:xfrm>
            <a:off x="152400" y="865325"/>
            <a:ext cx="6288324" cy="3883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cxnSp>
        <p:nvCxnSpPr>
          <p:cNvPr id="250" name="Google Shape;250;p37"/>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251" name="Google Shape;251;p37"/>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7)</a:t>
            </a:r>
            <a:r>
              <a:rPr b="1" lang="en-GB" sz="2000">
                <a:latin typeface="Arial"/>
                <a:ea typeface="Arial"/>
                <a:cs typeface="Arial"/>
                <a:sym typeface="Arial"/>
              </a:rPr>
              <a:t>Landing page</a:t>
            </a:r>
            <a:r>
              <a:rPr lang="en-GB" sz="2000">
                <a:latin typeface="Arial"/>
                <a:ea typeface="Arial"/>
                <a:cs typeface="Arial"/>
                <a:sym typeface="Arial"/>
              </a:rPr>
              <a:t> design (Important)</a:t>
            </a:r>
            <a:endParaRPr b="1" sz="2800">
              <a:latin typeface="Arial"/>
              <a:ea typeface="Arial"/>
              <a:cs typeface="Arial"/>
              <a:sym typeface="Arial"/>
            </a:endParaRPr>
          </a:p>
        </p:txBody>
      </p:sp>
      <p:sp>
        <p:nvSpPr>
          <p:cNvPr id="252" name="Google Shape;252;p37"/>
          <p:cNvSpPr txBox="1"/>
          <p:nvPr/>
        </p:nvSpPr>
        <p:spPr>
          <a:xfrm>
            <a:off x="6469700" y="789125"/>
            <a:ext cx="25326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000">
              <a:solidFill>
                <a:schemeClr val="dk2"/>
              </a:solidFill>
            </a:endParaRPr>
          </a:p>
          <a:p>
            <a:pPr indent="0" lvl="0" marL="0" rtl="0" algn="l">
              <a:spcBef>
                <a:spcPts val="0"/>
              </a:spcBef>
              <a:spcAft>
                <a:spcPts val="0"/>
              </a:spcAft>
              <a:buNone/>
            </a:pPr>
            <a:r>
              <a:rPr b="1" lang="en-GB" sz="2100">
                <a:solidFill>
                  <a:schemeClr val="dk2"/>
                </a:solidFill>
              </a:rPr>
              <a:t>To do list landing page design</a:t>
            </a:r>
            <a:endParaRPr b="1" sz="2100">
              <a:solidFill>
                <a:schemeClr val="dk2"/>
              </a:solidFill>
            </a:endParaRPr>
          </a:p>
          <a:p>
            <a:pPr indent="0" lvl="0" marL="0" rtl="0" algn="l">
              <a:spcBef>
                <a:spcPts val="0"/>
              </a:spcBef>
              <a:spcAft>
                <a:spcPts val="0"/>
              </a:spcAft>
              <a:buNone/>
            </a:pPr>
            <a:r>
              <a:rPr b="1" lang="en-GB" sz="1000">
                <a:solidFill>
                  <a:schemeClr val="dk2"/>
                </a:solidFill>
              </a:rPr>
              <a:t>(Every single BD team manager, should design for every single design as much as you can using canva.com)</a:t>
            </a:r>
            <a:endParaRPr b="1" sz="1000">
              <a:solidFill>
                <a:schemeClr val="dk2"/>
              </a:solidFill>
            </a:endParaRPr>
          </a:p>
          <a:p>
            <a:pPr indent="0" lvl="0" marL="0" rtl="0" algn="l">
              <a:spcBef>
                <a:spcPts val="0"/>
              </a:spcBef>
              <a:spcAft>
                <a:spcPts val="0"/>
              </a:spcAft>
              <a:buNone/>
            </a:pPr>
            <a:r>
              <a:t/>
            </a:r>
            <a:endParaRPr b="1" sz="1000">
              <a:solidFill>
                <a:schemeClr val="dk2"/>
              </a:solidFill>
            </a:endParaRPr>
          </a:p>
          <a:p>
            <a:pPr indent="0" lvl="0" marL="0" rtl="0" algn="l">
              <a:spcBef>
                <a:spcPts val="0"/>
              </a:spcBef>
              <a:spcAft>
                <a:spcPts val="0"/>
              </a:spcAft>
              <a:buNone/>
            </a:pPr>
            <a:r>
              <a:rPr b="1" lang="en-GB" sz="1000">
                <a:solidFill>
                  <a:schemeClr val="dk2"/>
                </a:solidFill>
                <a:highlight>
                  <a:srgbClr val="FFFF00"/>
                </a:highlight>
              </a:rPr>
              <a:t>Auditors</a:t>
            </a:r>
            <a:r>
              <a:rPr b="1" lang="en-GB" sz="1000">
                <a:solidFill>
                  <a:schemeClr val="dk2"/>
                </a:solidFill>
              </a:rPr>
              <a:t> designation required for each manager 1 of each</a:t>
            </a:r>
            <a:endParaRPr b="1" sz="1000">
              <a:solidFill>
                <a:schemeClr val="dk2"/>
              </a:solidFill>
            </a:endParaRPr>
          </a:p>
          <a:p>
            <a:pPr indent="0" lvl="0" marL="0" rtl="0" algn="l">
              <a:spcBef>
                <a:spcPts val="0"/>
              </a:spcBef>
              <a:spcAft>
                <a:spcPts val="0"/>
              </a:spcAft>
              <a:buNone/>
            </a:pPr>
            <a:r>
              <a:t/>
            </a:r>
            <a:endParaRPr b="1" sz="1000">
              <a:solidFill>
                <a:schemeClr val="dk2"/>
              </a:solidFill>
            </a:endParaRPr>
          </a:p>
          <a:p>
            <a:pPr indent="0" lvl="0" marL="0" rtl="0" algn="l">
              <a:spcBef>
                <a:spcPts val="0"/>
              </a:spcBef>
              <a:spcAft>
                <a:spcPts val="0"/>
              </a:spcAft>
              <a:buNone/>
            </a:pPr>
            <a:r>
              <a:rPr b="1" lang="en-GB" sz="1000">
                <a:solidFill>
                  <a:schemeClr val="dk2"/>
                </a:solidFill>
              </a:rPr>
              <a:t>[To do list samples]</a:t>
            </a:r>
            <a:endParaRPr b="1" sz="1000">
              <a:solidFill>
                <a:schemeClr val="dk2"/>
              </a:solidFill>
            </a:endParaRPr>
          </a:p>
          <a:p>
            <a:pPr indent="0" lvl="0" marL="0" rtl="0" algn="l">
              <a:spcBef>
                <a:spcPts val="0"/>
              </a:spcBef>
              <a:spcAft>
                <a:spcPts val="0"/>
              </a:spcAft>
              <a:buNone/>
            </a:pPr>
            <a:r>
              <a:rPr b="1" lang="en-GB" sz="800">
                <a:solidFill>
                  <a:schemeClr val="dk2"/>
                </a:solidFill>
              </a:rPr>
              <a:t>1) Snova</a:t>
            </a:r>
            <a:endParaRPr b="1" sz="800">
              <a:solidFill>
                <a:schemeClr val="dk2"/>
              </a:solidFill>
            </a:endParaRPr>
          </a:p>
          <a:p>
            <a:pPr indent="0" lvl="0" marL="0" rtl="0" algn="l">
              <a:spcBef>
                <a:spcPts val="0"/>
              </a:spcBef>
              <a:spcAft>
                <a:spcPts val="0"/>
              </a:spcAft>
              <a:buNone/>
            </a:pPr>
            <a:r>
              <a:rPr b="1" lang="en-GB" sz="800">
                <a:solidFill>
                  <a:schemeClr val="dk2"/>
                </a:solidFill>
              </a:rPr>
              <a:t>2) Flickrz</a:t>
            </a:r>
            <a:endParaRPr b="1" sz="800">
              <a:solidFill>
                <a:schemeClr val="dk2"/>
              </a:solidFill>
            </a:endParaRPr>
          </a:p>
          <a:p>
            <a:pPr indent="0" lvl="0" marL="0" rtl="0" algn="l">
              <a:spcBef>
                <a:spcPts val="0"/>
              </a:spcBef>
              <a:spcAft>
                <a:spcPts val="0"/>
              </a:spcAft>
              <a:buNone/>
            </a:pPr>
            <a:r>
              <a:rPr b="1" lang="en-GB" sz="800">
                <a:solidFill>
                  <a:schemeClr val="dk2"/>
                </a:solidFill>
              </a:rPr>
              <a:t>3) Somi</a:t>
            </a:r>
            <a:endParaRPr b="1" sz="800">
              <a:solidFill>
                <a:schemeClr val="dk2"/>
              </a:solidFill>
            </a:endParaRPr>
          </a:p>
          <a:p>
            <a:pPr indent="0" lvl="0" marL="0" rtl="0" algn="l">
              <a:spcBef>
                <a:spcPts val="0"/>
              </a:spcBef>
              <a:spcAft>
                <a:spcPts val="0"/>
              </a:spcAft>
              <a:buNone/>
            </a:pPr>
            <a:r>
              <a:rPr b="1" lang="en-GB" sz="800">
                <a:solidFill>
                  <a:schemeClr val="dk2"/>
                </a:solidFill>
              </a:rPr>
              <a:t>4) Findex</a:t>
            </a:r>
            <a:endParaRPr b="1" sz="800">
              <a:solidFill>
                <a:schemeClr val="dk2"/>
              </a:solidFill>
            </a:endParaRPr>
          </a:p>
          <a:p>
            <a:pPr indent="0" lvl="0" marL="0" rtl="0" algn="l">
              <a:spcBef>
                <a:spcPts val="0"/>
              </a:spcBef>
              <a:spcAft>
                <a:spcPts val="0"/>
              </a:spcAft>
              <a:buNone/>
            </a:pPr>
            <a:r>
              <a:rPr b="1" lang="en-GB" sz="800">
                <a:solidFill>
                  <a:schemeClr val="dk2"/>
                </a:solidFill>
              </a:rPr>
              <a:t>5) meflex</a:t>
            </a:r>
            <a:endParaRPr b="1" sz="800">
              <a:solidFill>
                <a:schemeClr val="dk2"/>
              </a:solidFill>
            </a:endParaRPr>
          </a:p>
          <a:p>
            <a:pPr indent="0" lvl="0" marL="0" rtl="0" algn="l">
              <a:spcBef>
                <a:spcPts val="0"/>
              </a:spcBef>
              <a:spcAft>
                <a:spcPts val="0"/>
              </a:spcAft>
              <a:buNone/>
            </a:pPr>
            <a:r>
              <a:rPr b="1" lang="en-GB" sz="800">
                <a:solidFill>
                  <a:schemeClr val="dk2"/>
                </a:solidFill>
              </a:rPr>
              <a:t>6) usbt</a:t>
            </a:r>
            <a:endParaRPr b="1" sz="800">
              <a:solidFill>
                <a:schemeClr val="dk2"/>
              </a:solidFill>
            </a:endParaRPr>
          </a:p>
          <a:p>
            <a:pPr indent="0" lvl="0" marL="0" rtl="0" algn="l">
              <a:spcBef>
                <a:spcPts val="0"/>
              </a:spcBef>
              <a:spcAft>
                <a:spcPts val="0"/>
              </a:spcAft>
              <a:buNone/>
            </a:pPr>
            <a:r>
              <a:rPr b="1" lang="en-GB" sz="800">
                <a:solidFill>
                  <a:schemeClr val="dk2"/>
                </a:solidFill>
              </a:rPr>
              <a:t>7) bit copier (Thursday) let's do design in zoom)</a:t>
            </a:r>
            <a:endParaRPr b="1" sz="800">
              <a:solidFill>
                <a:schemeClr val="dk2"/>
              </a:solidFill>
            </a:endParaRPr>
          </a:p>
          <a:p>
            <a:pPr indent="0" lvl="0" marL="0" rtl="0" algn="l">
              <a:spcBef>
                <a:spcPts val="0"/>
              </a:spcBef>
              <a:spcAft>
                <a:spcPts val="0"/>
              </a:spcAft>
              <a:buNone/>
            </a:pPr>
            <a:r>
              <a:t/>
            </a:r>
            <a:endParaRPr b="1" sz="800">
              <a:solidFill>
                <a:schemeClr val="dk2"/>
              </a:solidFill>
            </a:endParaRPr>
          </a:p>
          <a:p>
            <a:pPr indent="0" lvl="0" marL="0" rtl="0" algn="l">
              <a:spcBef>
                <a:spcPts val="0"/>
              </a:spcBef>
              <a:spcAft>
                <a:spcPts val="0"/>
              </a:spcAft>
              <a:buNone/>
            </a:pPr>
            <a:r>
              <a:rPr b="1" lang="en-GB" sz="800">
                <a:solidFill>
                  <a:schemeClr val="dk2"/>
                </a:solidFill>
              </a:rPr>
              <a:t>Due time</a:t>
            </a:r>
            <a:endParaRPr b="1" sz="800">
              <a:solidFill>
                <a:schemeClr val="dk2"/>
              </a:solidFill>
            </a:endParaRPr>
          </a:p>
          <a:p>
            <a:pPr indent="0" lvl="0" marL="0" rtl="0" algn="l">
              <a:spcBef>
                <a:spcPts val="0"/>
              </a:spcBef>
              <a:spcAft>
                <a:spcPts val="0"/>
              </a:spcAft>
              <a:buNone/>
            </a:pPr>
            <a:r>
              <a:rPr b="1" lang="en-GB" sz="800">
                <a:solidFill>
                  <a:schemeClr val="dk2"/>
                </a:solidFill>
              </a:rPr>
              <a:t>(Tuesday) </a:t>
            </a:r>
            <a:endParaRPr b="1" sz="800">
              <a:solidFill>
                <a:schemeClr val="dk2"/>
              </a:solidFill>
            </a:endParaRPr>
          </a:p>
          <a:p>
            <a:pPr indent="0" lvl="0" marL="0" rtl="0" algn="l">
              <a:spcBef>
                <a:spcPts val="0"/>
              </a:spcBef>
              <a:spcAft>
                <a:spcPts val="0"/>
              </a:spcAft>
              <a:buNone/>
            </a:pPr>
            <a:r>
              <a:t/>
            </a:r>
            <a:endParaRPr b="1" sz="800">
              <a:solidFill>
                <a:schemeClr val="dk2"/>
              </a:solidFill>
            </a:endParaRPr>
          </a:p>
          <a:p>
            <a:pPr indent="0" lvl="0" marL="0" rtl="0" algn="l">
              <a:spcBef>
                <a:spcPts val="0"/>
              </a:spcBef>
              <a:spcAft>
                <a:spcPts val="0"/>
              </a:spcAft>
              <a:buNone/>
            </a:pPr>
            <a:r>
              <a:rPr b="1" lang="en-GB" sz="800">
                <a:solidFill>
                  <a:schemeClr val="dk2"/>
                </a:solidFill>
              </a:rPr>
              <a:t>You can guide them about canva.com tomorrow for BD team with zoom,@BushraBatool5 Bushra with @tehreem_a tehreemsl's marketing guide</a:t>
            </a:r>
            <a:endParaRPr b="1" sz="800">
              <a:solidFill>
                <a:schemeClr val="dk2"/>
              </a:solidFill>
            </a:endParaRPr>
          </a:p>
          <a:p>
            <a:pPr indent="0" lvl="0" marL="0" rtl="0" algn="l">
              <a:spcBef>
                <a:spcPts val="0"/>
              </a:spcBef>
              <a:spcAft>
                <a:spcPts val="0"/>
              </a:spcAft>
              <a:buNone/>
            </a:pPr>
            <a:r>
              <a:t/>
            </a:r>
            <a:endParaRPr b="1" sz="800"/>
          </a:p>
        </p:txBody>
      </p:sp>
      <p:sp>
        <p:nvSpPr>
          <p:cNvPr id="253" name="Google Shape;253;p37"/>
          <p:cNvSpPr txBox="1"/>
          <p:nvPr/>
        </p:nvSpPr>
        <p:spPr>
          <a:xfrm>
            <a:off x="195150" y="4386875"/>
            <a:ext cx="58983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100" u="sng">
                <a:solidFill>
                  <a:schemeClr val="hlink"/>
                </a:solidFill>
                <a:hlinkClick r:id="rId3"/>
              </a:rPr>
              <a:t>https://bond.aixinvestors.com/</a:t>
            </a:r>
            <a:r>
              <a:rPr lang="en-GB" sz="1100"/>
              <a:t> (sample)</a:t>
            </a:r>
            <a:endParaRPr sz="600"/>
          </a:p>
        </p:txBody>
      </p:sp>
      <p:pic>
        <p:nvPicPr>
          <p:cNvPr id="254" name="Google Shape;254;p37"/>
          <p:cNvPicPr preferRelativeResize="0"/>
          <p:nvPr/>
        </p:nvPicPr>
        <p:blipFill>
          <a:blip r:embed="rId4">
            <a:alphaModFix/>
          </a:blip>
          <a:stretch>
            <a:fillRect/>
          </a:stretch>
        </p:blipFill>
        <p:spPr>
          <a:xfrm>
            <a:off x="295750" y="928050"/>
            <a:ext cx="5352284" cy="336914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cxnSp>
        <p:nvCxnSpPr>
          <p:cNvPr id="259" name="Google Shape;259;p38"/>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260" name="Google Shape;260;p38"/>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7)</a:t>
            </a:r>
            <a:r>
              <a:rPr b="1" lang="en-GB" sz="2000">
                <a:latin typeface="Arial"/>
                <a:ea typeface="Arial"/>
                <a:cs typeface="Arial"/>
                <a:sym typeface="Arial"/>
              </a:rPr>
              <a:t>Landing page</a:t>
            </a:r>
            <a:r>
              <a:rPr lang="en-GB" sz="2000">
                <a:latin typeface="Arial"/>
                <a:ea typeface="Arial"/>
                <a:cs typeface="Arial"/>
                <a:sym typeface="Arial"/>
              </a:rPr>
              <a:t> design (Important)</a:t>
            </a:r>
            <a:endParaRPr b="1" sz="2800">
              <a:latin typeface="Arial"/>
              <a:ea typeface="Arial"/>
              <a:cs typeface="Arial"/>
              <a:sym typeface="Arial"/>
            </a:endParaRPr>
          </a:p>
        </p:txBody>
      </p:sp>
      <p:sp>
        <p:nvSpPr>
          <p:cNvPr id="261" name="Google Shape;261;p38"/>
          <p:cNvSpPr txBox="1"/>
          <p:nvPr/>
        </p:nvSpPr>
        <p:spPr>
          <a:xfrm>
            <a:off x="5414275" y="904838"/>
            <a:ext cx="3503700" cy="195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000">
              <a:solidFill>
                <a:schemeClr val="dk2"/>
              </a:solidFill>
            </a:endParaRPr>
          </a:p>
          <a:p>
            <a:pPr indent="0" lvl="0" marL="0" rtl="0" algn="l">
              <a:spcBef>
                <a:spcPts val="0"/>
              </a:spcBef>
              <a:spcAft>
                <a:spcPts val="0"/>
              </a:spcAft>
              <a:buNone/>
            </a:pPr>
            <a:r>
              <a:rPr b="1" lang="en-GB" sz="2100">
                <a:solidFill>
                  <a:schemeClr val="dk2"/>
                </a:solidFill>
              </a:rPr>
              <a:t>Don’t forget to mention about </a:t>
            </a:r>
            <a:r>
              <a:rPr b="1" lang="en-GB" sz="2100">
                <a:solidFill>
                  <a:schemeClr val="dk2"/>
                </a:solidFill>
                <a:highlight>
                  <a:srgbClr val="FFFF00"/>
                </a:highlight>
              </a:rPr>
              <a:t>advantage with numbers. </a:t>
            </a:r>
            <a:endParaRPr b="1" sz="2100">
              <a:solidFill>
                <a:schemeClr val="dk2"/>
              </a:solidFill>
              <a:highlight>
                <a:srgbClr val="FFFF00"/>
              </a:highlight>
            </a:endParaRPr>
          </a:p>
          <a:p>
            <a:pPr indent="0" lvl="0" marL="0" rtl="0" algn="l">
              <a:spcBef>
                <a:spcPts val="0"/>
              </a:spcBef>
              <a:spcAft>
                <a:spcPts val="0"/>
              </a:spcAft>
              <a:buNone/>
            </a:pPr>
            <a:r>
              <a:t/>
            </a:r>
            <a:endParaRPr b="1" sz="2100">
              <a:solidFill>
                <a:schemeClr val="dk2"/>
              </a:solidFill>
              <a:highlight>
                <a:srgbClr val="FFFF00"/>
              </a:highlight>
            </a:endParaRPr>
          </a:p>
          <a:p>
            <a:pPr indent="0" lvl="0" marL="0" rtl="0" algn="l">
              <a:spcBef>
                <a:spcPts val="0"/>
              </a:spcBef>
              <a:spcAft>
                <a:spcPts val="0"/>
              </a:spcAft>
              <a:buNone/>
            </a:pPr>
            <a:r>
              <a:rPr b="1" lang="en-GB" sz="2100">
                <a:solidFill>
                  <a:schemeClr val="dk2"/>
                </a:solidFill>
                <a:highlight>
                  <a:srgbClr val="FFFF00"/>
                </a:highlight>
              </a:rPr>
              <a:t>(Growth or Profits)</a:t>
            </a:r>
            <a:endParaRPr b="1" sz="800"/>
          </a:p>
        </p:txBody>
      </p:sp>
      <p:sp>
        <p:nvSpPr>
          <p:cNvPr id="262" name="Google Shape;262;p38"/>
          <p:cNvSpPr txBox="1"/>
          <p:nvPr/>
        </p:nvSpPr>
        <p:spPr>
          <a:xfrm>
            <a:off x="5188375" y="4046375"/>
            <a:ext cx="3955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900" u="sng">
                <a:solidFill>
                  <a:schemeClr val="hlink"/>
                </a:solidFill>
                <a:hlinkClick r:id="rId3"/>
              </a:rPr>
              <a:t>https://affiliatelab.im/?utm_source=facebook&amp;utm_medium=cpc&amp;utm_campaign=Purchase+%7C+Prospecting+%7C+All+GEO+%7C+ABO&amp;utm_term=WW+%7C+Interest+%7C+Purchase+%7C+Website+platforms+%E2%80%93+Copy&amp;utm_content=120205536282290518</a:t>
            </a:r>
            <a:r>
              <a:rPr lang="en-GB" sz="900"/>
              <a:t> </a:t>
            </a:r>
            <a:endParaRPr sz="900"/>
          </a:p>
        </p:txBody>
      </p:sp>
      <p:pic>
        <p:nvPicPr>
          <p:cNvPr id="263" name="Google Shape;263;p38"/>
          <p:cNvPicPr preferRelativeResize="0"/>
          <p:nvPr/>
        </p:nvPicPr>
        <p:blipFill rotWithShape="1">
          <a:blip r:embed="rId4">
            <a:alphaModFix/>
          </a:blip>
          <a:srcRect b="61319" l="0" r="0" t="0"/>
          <a:stretch/>
        </p:blipFill>
        <p:spPr>
          <a:xfrm>
            <a:off x="340575" y="954925"/>
            <a:ext cx="4623699" cy="1854625"/>
          </a:xfrm>
          <a:prstGeom prst="rect">
            <a:avLst/>
          </a:prstGeom>
          <a:noFill/>
          <a:ln>
            <a:noFill/>
          </a:ln>
        </p:spPr>
      </p:pic>
      <p:pic>
        <p:nvPicPr>
          <p:cNvPr id="264" name="Google Shape;264;p38"/>
          <p:cNvPicPr preferRelativeResize="0"/>
          <p:nvPr/>
        </p:nvPicPr>
        <p:blipFill rotWithShape="1">
          <a:blip r:embed="rId4">
            <a:alphaModFix/>
          </a:blip>
          <a:srcRect b="14654" l="0" r="0" t="46657"/>
          <a:stretch/>
        </p:blipFill>
        <p:spPr>
          <a:xfrm>
            <a:off x="340575" y="2993600"/>
            <a:ext cx="4623699" cy="1854973"/>
          </a:xfrm>
          <a:prstGeom prst="rect">
            <a:avLst/>
          </a:prstGeom>
          <a:noFill/>
          <a:ln>
            <a:noFill/>
          </a:ln>
        </p:spPr>
      </p:pic>
      <p:sp>
        <p:nvSpPr>
          <p:cNvPr id="265" name="Google Shape;265;p38"/>
          <p:cNvSpPr/>
          <p:nvPr/>
        </p:nvSpPr>
        <p:spPr>
          <a:xfrm>
            <a:off x="1227625" y="3503675"/>
            <a:ext cx="2724000" cy="394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layfair Display"/>
              <a:ea typeface="Playfair Display"/>
              <a:cs typeface="Playfair Display"/>
              <a:sym typeface="Playfair Display"/>
            </a:endParaRPr>
          </a:p>
        </p:txBody>
      </p:sp>
      <p:sp>
        <p:nvSpPr>
          <p:cNvPr id="266" name="Google Shape;266;p38"/>
          <p:cNvSpPr/>
          <p:nvPr/>
        </p:nvSpPr>
        <p:spPr>
          <a:xfrm>
            <a:off x="385325" y="1895875"/>
            <a:ext cx="3046800" cy="394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layfair Display"/>
              <a:ea typeface="Playfair Display"/>
              <a:cs typeface="Playfair Display"/>
              <a:sym typeface="Playfair Display"/>
            </a:endParaRPr>
          </a:p>
        </p:txBody>
      </p:sp>
      <p:sp>
        <p:nvSpPr>
          <p:cNvPr id="267" name="Google Shape;267;p38"/>
          <p:cNvSpPr/>
          <p:nvPr/>
        </p:nvSpPr>
        <p:spPr>
          <a:xfrm>
            <a:off x="3938382" y="2959525"/>
            <a:ext cx="878100" cy="394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layfair Display"/>
              <a:ea typeface="Playfair Display"/>
              <a:cs typeface="Playfair Display"/>
              <a:sym typeface="Playfair Display"/>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cxnSp>
        <p:nvCxnSpPr>
          <p:cNvPr id="272" name="Google Shape;272;p39"/>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273" name="Google Shape;273;p39"/>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7)</a:t>
            </a:r>
            <a:r>
              <a:rPr b="1" lang="en-GB" sz="2000">
                <a:latin typeface="Arial"/>
                <a:ea typeface="Arial"/>
                <a:cs typeface="Arial"/>
                <a:sym typeface="Arial"/>
              </a:rPr>
              <a:t>Landing page</a:t>
            </a:r>
            <a:r>
              <a:rPr lang="en-GB" sz="2000">
                <a:latin typeface="Arial"/>
                <a:ea typeface="Arial"/>
                <a:cs typeface="Arial"/>
                <a:sym typeface="Arial"/>
              </a:rPr>
              <a:t> design (Important)</a:t>
            </a:r>
            <a:endParaRPr b="1" sz="2800">
              <a:latin typeface="Arial"/>
              <a:ea typeface="Arial"/>
              <a:cs typeface="Arial"/>
              <a:sym typeface="Arial"/>
            </a:endParaRPr>
          </a:p>
        </p:txBody>
      </p:sp>
      <p:sp>
        <p:nvSpPr>
          <p:cNvPr id="274" name="Google Shape;274;p39"/>
          <p:cNvSpPr txBox="1"/>
          <p:nvPr/>
        </p:nvSpPr>
        <p:spPr>
          <a:xfrm>
            <a:off x="5414275" y="904838"/>
            <a:ext cx="3503700" cy="3078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000">
              <a:solidFill>
                <a:schemeClr val="dk2"/>
              </a:solidFill>
            </a:endParaRPr>
          </a:p>
          <a:p>
            <a:pPr indent="0" lvl="0" marL="0" rtl="0" algn="l">
              <a:spcBef>
                <a:spcPts val="0"/>
              </a:spcBef>
              <a:spcAft>
                <a:spcPts val="0"/>
              </a:spcAft>
              <a:buNone/>
            </a:pPr>
            <a:r>
              <a:rPr b="1" lang="en-GB" sz="1700">
                <a:solidFill>
                  <a:schemeClr val="dk2"/>
                </a:solidFill>
              </a:rPr>
              <a:t>Don’t make 2 price table. Please make 3 types of price table </a:t>
            </a:r>
            <a:endParaRPr b="1" sz="1700">
              <a:solidFill>
                <a:schemeClr val="dk2"/>
              </a:solidFill>
            </a:endParaRPr>
          </a:p>
          <a:p>
            <a:pPr indent="0" lvl="0" marL="0" rtl="0" algn="l">
              <a:spcBef>
                <a:spcPts val="0"/>
              </a:spcBef>
              <a:spcAft>
                <a:spcPts val="0"/>
              </a:spcAft>
              <a:buNone/>
            </a:pPr>
            <a:r>
              <a:t/>
            </a:r>
            <a:endParaRPr b="1" sz="2100">
              <a:solidFill>
                <a:schemeClr val="dk2"/>
              </a:solidFill>
            </a:endParaRPr>
          </a:p>
          <a:p>
            <a:pPr indent="0" lvl="0" marL="0" rtl="0" algn="l">
              <a:spcBef>
                <a:spcPts val="0"/>
              </a:spcBef>
              <a:spcAft>
                <a:spcPts val="0"/>
              </a:spcAft>
              <a:buNone/>
            </a:pPr>
            <a:r>
              <a:rPr b="1" lang="en-GB" sz="1800">
                <a:solidFill>
                  <a:schemeClr val="dk2"/>
                </a:solidFill>
              </a:rPr>
              <a:t>[3 types]</a:t>
            </a:r>
            <a:endParaRPr b="1" sz="1800">
              <a:solidFill>
                <a:schemeClr val="dk2"/>
              </a:solidFill>
            </a:endParaRPr>
          </a:p>
          <a:p>
            <a:pPr indent="0" lvl="0" marL="0" rtl="0" algn="l">
              <a:spcBef>
                <a:spcPts val="0"/>
              </a:spcBef>
              <a:spcAft>
                <a:spcPts val="0"/>
              </a:spcAft>
              <a:buNone/>
            </a:pPr>
            <a:r>
              <a:rPr lang="en-GB" sz="1000">
                <a:solidFill>
                  <a:schemeClr val="dk2"/>
                </a:solidFill>
              </a:rPr>
              <a:t>-Economy</a:t>
            </a:r>
            <a:endParaRPr sz="1000">
              <a:solidFill>
                <a:schemeClr val="dk2"/>
              </a:solidFill>
            </a:endParaRPr>
          </a:p>
          <a:p>
            <a:pPr indent="0" lvl="0" marL="0" rtl="0" algn="l">
              <a:spcBef>
                <a:spcPts val="0"/>
              </a:spcBef>
              <a:spcAft>
                <a:spcPts val="0"/>
              </a:spcAft>
              <a:buNone/>
            </a:pPr>
            <a:r>
              <a:rPr lang="en-GB" sz="1000">
                <a:solidFill>
                  <a:schemeClr val="dk2"/>
                </a:solidFill>
              </a:rPr>
              <a:t>-Recommended</a:t>
            </a:r>
            <a:endParaRPr sz="1000">
              <a:solidFill>
                <a:schemeClr val="dk2"/>
              </a:solidFill>
            </a:endParaRPr>
          </a:p>
          <a:p>
            <a:pPr indent="0" lvl="0" marL="0" rtl="0" algn="l">
              <a:spcBef>
                <a:spcPts val="0"/>
              </a:spcBef>
              <a:spcAft>
                <a:spcPts val="0"/>
              </a:spcAft>
              <a:buNone/>
            </a:pPr>
            <a:r>
              <a:rPr lang="en-GB" sz="1000">
                <a:solidFill>
                  <a:schemeClr val="dk2"/>
                </a:solidFill>
              </a:rPr>
              <a:t>-Full Package</a:t>
            </a:r>
            <a:endParaRPr sz="1000">
              <a:solidFill>
                <a:schemeClr val="dk2"/>
              </a:solidFill>
            </a:endParaRPr>
          </a:p>
          <a:p>
            <a:pPr indent="0" lvl="0" marL="0" rtl="0" algn="l">
              <a:spcBef>
                <a:spcPts val="0"/>
              </a:spcBef>
              <a:spcAft>
                <a:spcPts val="0"/>
              </a:spcAft>
              <a:buNone/>
            </a:pPr>
            <a:r>
              <a:t/>
            </a:r>
            <a:endParaRPr b="1" sz="1500">
              <a:solidFill>
                <a:schemeClr val="dk2"/>
              </a:solidFill>
            </a:endParaRPr>
          </a:p>
          <a:p>
            <a:pPr indent="0" lvl="0" marL="0" rtl="0" algn="l">
              <a:spcBef>
                <a:spcPts val="0"/>
              </a:spcBef>
              <a:spcAft>
                <a:spcPts val="0"/>
              </a:spcAft>
              <a:buNone/>
            </a:pPr>
            <a:r>
              <a:rPr b="1" lang="en-GB" sz="1500">
                <a:solidFill>
                  <a:schemeClr val="dk2"/>
                </a:solidFill>
              </a:rPr>
              <a:t>[You can create price contents with various types of idea]</a:t>
            </a:r>
            <a:endParaRPr sz="1500">
              <a:solidFill>
                <a:schemeClr val="dk2"/>
              </a:solidFill>
            </a:endParaRPr>
          </a:p>
          <a:p>
            <a:pPr indent="0" lvl="0" marL="0" rtl="0" algn="l">
              <a:spcBef>
                <a:spcPts val="0"/>
              </a:spcBef>
              <a:spcAft>
                <a:spcPts val="0"/>
              </a:spcAft>
              <a:buNone/>
            </a:pPr>
            <a:r>
              <a:rPr lang="en-GB" sz="1000">
                <a:solidFill>
                  <a:schemeClr val="dk2"/>
                </a:solidFill>
              </a:rPr>
              <a:t>Please create the each service </a:t>
            </a:r>
            <a:r>
              <a:rPr lang="en-GB" sz="1000">
                <a:solidFill>
                  <a:schemeClr val="dk2"/>
                </a:solidFill>
              </a:rPr>
              <a:t>package</a:t>
            </a:r>
            <a:r>
              <a:rPr lang="en-GB" sz="1000">
                <a:solidFill>
                  <a:schemeClr val="dk2"/>
                </a:solidFill>
              </a:rPr>
              <a:t> by Finance Investment service by searching and comparing to competitors in market.</a:t>
            </a:r>
            <a:endParaRPr sz="1000">
              <a:solidFill>
                <a:schemeClr val="dk2"/>
              </a:solidFill>
            </a:endParaRPr>
          </a:p>
        </p:txBody>
      </p:sp>
      <p:sp>
        <p:nvSpPr>
          <p:cNvPr id="275" name="Google Shape;275;p39"/>
          <p:cNvSpPr txBox="1"/>
          <p:nvPr/>
        </p:nvSpPr>
        <p:spPr>
          <a:xfrm>
            <a:off x="5414275" y="4046375"/>
            <a:ext cx="35037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900" u="sng">
                <a:solidFill>
                  <a:schemeClr val="hlink"/>
                </a:solidFill>
                <a:hlinkClick r:id="rId3"/>
              </a:rPr>
              <a:t>https://affiliatelab.im/?utm_source=facebook&amp;utm_medium=cpc&amp;utm_campaign=Purchase+%7C+Prospecting+%7C+All+GEO+%7C+ABO&amp;utm_term=WW+%7C+Interest+%7C+Purchase+%7C+Website+platforms+%E2%80%93+Copy&amp;utm_content=120205536282290518</a:t>
            </a:r>
            <a:r>
              <a:rPr lang="en-GB" sz="900"/>
              <a:t> </a:t>
            </a:r>
            <a:endParaRPr sz="900"/>
          </a:p>
        </p:txBody>
      </p:sp>
      <p:pic>
        <p:nvPicPr>
          <p:cNvPr id="276" name="Google Shape;276;p39"/>
          <p:cNvPicPr preferRelativeResize="0"/>
          <p:nvPr/>
        </p:nvPicPr>
        <p:blipFill>
          <a:blip r:embed="rId4">
            <a:alphaModFix/>
          </a:blip>
          <a:stretch>
            <a:fillRect/>
          </a:stretch>
        </p:blipFill>
        <p:spPr>
          <a:xfrm>
            <a:off x="152400" y="865325"/>
            <a:ext cx="4883573" cy="403425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cxnSp>
        <p:nvCxnSpPr>
          <p:cNvPr id="281" name="Google Shape;281;p40"/>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282" name="Google Shape;282;p40"/>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7)</a:t>
            </a:r>
            <a:r>
              <a:rPr b="1" lang="en-GB" sz="2000">
                <a:latin typeface="Arial"/>
                <a:ea typeface="Arial"/>
                <a:cs typeface="Arial"/>
                <a:sym typeface="Arial"/>
              </a:rPr>
              <a:t>Landing page</a:t>
            </a:r>
            <a:r>
              <a:rPr lang="en-GB" sz="2000">
                <a:latin typeface="Arial"/>
                <a:ea typeface="Arial"/>
                <a:cs typeface="Arial"/>
                <a:sym typeface="Arial"/>
              </a:rPr>
              <a:t> design (Important)</a:t>
            </a:r>
            <a:endParaRPr b="1" sz="2800">
              <a:latin typeface="Arial"/>
              <a:ea typeface="Arial"/>
              <a:cs typeface="Arial"/>
              <a:sym typeface="Arial"/>
            </a:endParaRPr>
          </a:p>
        </p:txBody>
      </p:sp>
      <p:sp>
        <p:nvSpPr>
          <p:cNvPr id="283" name="Google Shape;283;p40"/>
          <p:cNvSpPr txBox="1"/>
          <p:nvPr>
            <p:ph type="title"/>
          </p:nvPr>
        </p:nvSpPr>
        <p:spPr>
          <a:xfrm>
            <a:off x="159300" y="775700"/>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Example</a:t>
            </a:r>
            <a:endParaRPr b="1" sz="2800">
              <a:latin typeface="Arial"/>
              <a:ea typeface="Arial"/>
              <a:cs typeface="Arial"/>
              <a:sym typeface="Arial"/>
            </a:endParaRPr>
          </a:p>
        </p:txBody>
      </p:sp>
      <p:sp>
        <p:nvSpPr>
          <p:cNvPr id="284" name="Google Shape;284;p40"/>
          <p:cNvSpPr txBox="1"/>
          <p:nvPr/>
        </p:nvSpPr>
        <p:spPr>
          <a:xfrm>
            <a:off x="161325" y="1338500"/>
            <a:ext cx="6173400" cy="3469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2"/>
              </a:buClr>
              <a:buSzPts val="1100"/>
              <a:buFont typeface="Arial"/>
              <a:buNone/>
            </a:pPr>
            <a:r>
              <a:rPr b="1" lang="en-GB" sz="1100">
                <a:solidFill>
                  <a:schemeClr val="dk2"/>
                </a:solidFill>
              </a:rPr>
              <a:t>Additionally, at the price table, you can create the sample price table for new customer</a:t>
            </a:r>
            <a:endParaRPr b="1" sz="1100">
              <a:solidFill>
                <a:schemeClr val="dk2"/>
              </a:solidFill>
            </a:endParaRPr>
          </a:p>
          <a:p>
            <a:pPr indent="0" lvl="0" marL="0" rtl="0" algn="l">
              <a:lnSpc>
                <a:spcPct val="115000"/>
              </a:lnSpc>
              <a:spcBef>
                <a:spcPts val="0"/>
              </a:spcBef>
              <a:spcAft>
                <a:spcPts val="0"/>
              </a:spcAft>
              <a:buClr>
                <a:schemeClr val="dk2"/>
              </a:buClr>
              <a:buSzPts val="1100"/>
              <a:buFont typeface="Arial"/>
              <a:buNone/>
            </a:pPr>
            <a:r>
              <a:t/>
            </a:r>
            <a:endParaRPr sz="11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100">
                <a:solidFill>
                  <a:schemeClr val="dk2"/>
                </a:solidFill>
              </a:rPr>
              <a:t>Welcome to partnerscan</a:t>
            </a:r>
            <a:endParaRPr sz="1100">
              <a:solidFill>
                <a:schemeClr val="dk2"/>
              </a:solidFill>
            </a:endParaRPr>
          </a:p>
          <a:p>
            <a:pPr indent="0" lvl="0" marL="0" rtl="0" algn="l">
              <a:lnSpc>
                <a:spcPct val="115000"/>
              </a:lnSpc>
              <a:spcBef>
                <a:spcPts val="0"/>
              </a:spcBef>
              <a:spcAft>
                <a:spcPts val="0"/>
              </a:spcAft>
              <a:buClr>
                <a:schemeClr val="dk2"/>
              </a:buClr>
              <a:buSzPts val="1100"/>
              <a:buFont typeface="Arial"/>
              <a:buNone/>
            </a:pPr>
            <a:r>
              <a:t/>
            </a:r>
            <a:endParaRPr sz="1100">
              <a:solidFill>
                <a:schemeClr val="dk2"/>
              </a:solidFill>
            </a:endParaRPr>
          </a:p>
          <a:p>
            <a:pPr indent="0" lvl="0" marL="0" rtl="0" algn="l">
              <a:lnSpc>
                <a:spcPct val="115000"/>
              </a:lnSpc>
              <a:spcBef>
                <a:spcPts val="0"/>
              </a:spcBef>
              <a:spcAft>
                <a:spcPts val="0"/>
              </a:spcAft>
              <a:buClr>
                <a:schemeClr val="dk2"/>
              </a:buClr>
              <a:buSzPts val="1100"/>
              <a:buFont typeface="Arial"/>
              <a:buNone/>
            </a:pPr>
            <a:r>
              <a:rPr b="1" lang="en-GB" sz="1100">
                <a:solidFill>
                  <a:schemeClr val="dk2"/>
                </a:solidFill>
              </a:rPr>
              <a:t>1.Attraction content</a:t>
            </a:r>
            <a:r>
              <a:rPr lang="en-GB" sz="1100">
                <a:solidFill>
                  <a:schemeClr val="dk2"/>
                </a:solidFill>
              </a:rPr>
              <a:t>s : You can do partnership from 30 USD for each project. </a:t>
            </a:r>
            <a:endParaRPr sz="1100">
              <a:solidFill>
                <a:schemeClr val="dk2"/>
              </a:solidFill>
            </a:endParaRPr>
          </a:p>
          <a:p>
            <a:pPr indent="0" lvl="0" marL="0" rtl="0" algn="l">
              <a:lnSpc>
                <a:spcPct val="115000"/>
              </a:lnSpc>
              <a:spcBef>
                <a:spcPts val="0"/>
              </a:spcBef>
              <a:spcAft>
                <a:spcPts val="0"/>
              </a:spcAft>
              <a:buClr>
                <a:schemeClr val="dk2"/>
              </a:buClr>
              <a:buSzPts val="1100"/>
              <a:buFont typeface="Arial"/>
              <a:buNone/>
            </a:pPr>
            <a:r>
              <a:t/>
            </a:r>
            <a:endParaRPr sz="1100">
              <a:solidFill>
                <a:schemeClr val="dk2"/>
              </a:solidFill>
            </a:endParaRPr>
          </a:p>
          <a:p>
            <a:pPr indent="0" lvl="0" marL="0" rtl="0" algn="l">
              <a:lnSpc>
                <a:spcPct val="115000"/>
              </a:lnSpc>
              <a:spcBef>
                <a:spcPts val="0"/>
              </a:spcBef>
              <a:spcAft>
                <a:spcPts val="0"/>
              </a:spcAft>
              <a:buClr>
                <a:schemeClr val="dk2"/>
              </a:buClr>
              <a:buSzPts val="1100"/>
              <a:buFont typeface="Arial"/>
              <a:buNone/>
            </a:pPr>
            <a:r>
              <a:rPr b="1" lang="en-GB" sz="1100">
                <a:solidFill>
                  <a:schemeClr val="dk2"/>
                </a:solidFill>
              </a:rPr>
              <a:t>2.please fill in detail your project</a:t>
            </a:r>
            <a:endParaRPr b="1" sz="11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100">
                <a:solidFill>
                  <a:schemeClr val="dk2"/>
                </a:solidFill>
              </a:rPr>
              <a:t>name, job title, email, project logo file, blockchain field, project website, social media</a:t>
            </a:r>
            <a:endParaRPr sz="1100">
              <a:solidFill>
                <a:schemeClr val="dk2"/>
              </a:solidFill>
            </a:endParaRPr>
          </a:p>
          <a:p>
            <a:pPr indent="0" lvl="0" marL="0" rtl="0" algn="l">
              <a:lnSpc>
                <a:spcPct val="115000"/>
              </a:lnSpc>
              <a:spcBef>
                <a:spcPts val="0"/>
              </a:spcBef>
              <a:spcAft>
                <a:spcPts val="0"/>
              </a:spcAft>
              <a:buClr>
                <a:schemeClr val="dk2"/>
              </a:buClr>
              <a:buSzPts val="1100"/>
              <a:buFont typeface="Arial"/>
              <a:buNone/>
            </a:pPr>
            <a:r>
              <a:t/>
            </a:r>
            <a:endParaRPr sz="11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100">
                <a:solidFill>
                  <a:schemeClr val="dk2"/>
                </a:solidFill>
              </a:rPr>
              <a:t>(After they filled in, show following list for each estimation at 1 single popup and let them proceed the pay for 375 usd)</a:t>
            </a:r>
            <a:endParaRPr sz="11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100">
                <a:solidFill>
                  <a:schemeClr val="dk2"/>
                </a:solidFill>
              </a:rPr>
              <a:t>(Usd = Usdt)</a:t>
            </a:r>
            <a:endParaRPr sz="1100">
              <a:solidFill>
                <a:schemeClr val="dk2"/>
              </a:solidFill>
            </a:endParaRPr>
          </a:p>
          <a:p>
            <a:pPr indent="0" lvl="0" marL="0" rtl="0" algn="l">
              <a:lnSpc>
                <a:spcPct val="115000"/>
              </a:lnSpc>
              <a:spcBef>
                <a:spcPts val="0"/>
              </a:spcBef>
              <a:spcAft>
                <a:spcPts val="0"/>
              </a:spcAft>
              <a:buClr>
                <a:schemeClr val="dk2"/>
              </a:buClr>
              <a:buSzPts val="1100"/>
              <a:buFont typeface="Arial"/>
              <a:buNone/>
            </a:pPr>
            <a:r>
              <a:t/>
            </a:r>
            <a:endParaRPr sz="11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100">
                <a:solidFill>
                  <a:schemeClr val="dk2"/>
                </a:solidFill>
              </a:rPr>
              <a:t>Use thin plugin</a:t>
            </a:r>
            <a:endParaRPr sz="11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100" u="sng">
                <a:solidFill>
                  <a:srgbClr val="1155CC"/>
                </a:solidFill>
                <a:hlinkClick r:id="rId3">
                  <a:extLst>
                    <a:ext uri="{A12FA001-AC4F-418D-AE19-62706E023703}">
                      <ahyp:hlinkClr val="tx"/>
                    </a:ext>
                  </a:extLst>
                </a:hlinkClick>
              </a:rPr>
              <a:t>https://wordpress.org/plugins/cryptopay-wc-lite/</a:t>
            </a:r>
            <a:r>
              <a:rPr lang="en-GB" sz="1100">
                <a:solidFill>
                  <a:schemeClr val="dk2"/>
                </a:solidFill>
              </a:rPr>
              <a:t> </a:t>
            </a:r>
            <a:endParaRPr sz="1100">
              <a:solidFill>
                <a:schemeClr val="dk2"/>
              </a:solidFill>
            </a:endParaRPr>
          </a:p>
          <a:p>
            <a:pPr indent="0" lvl="0" marL="0" rtl="0" algn="l">
              <a:lnSpc>
                <a:spcPct val="115000"/>
              </a:lnSpc>
              <a:spcBef>
                <a:spcPts val="0"/>
              </a:spcBef>
              <a:spcAft>
                <a:spcPts val="0"/>
              </a:spcAft>
              <a:buClr>
                <a:schemeClr val="dk2"/>
              </a:buClr>
              <a:buSzPts val="1100"/>
              <a:buFont typeface="Arial"/>
              <a:buNone/>
            </a:pPr>
            <a:r>
              <a:t/>
            </a:r>
            <a:endParaRPr sz="1100">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GB" sz="1100">
                <a:solidFill>
                  <a:schemeClr val="dk2"/>
                </a:solidFill>
              </a:rPr>
              <a:t>They can pay for using Bitcoin, Ethereum or etch token using this plugin.</a:t>
            </a:r>
            <a:endParaRPr b="1" sz="1000">
              <a:solidFill>
                <a:schemeClr val="dk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cxnSp>
        <p:nvCxnSpPr>
          <p:cNvPr id="289" name="Google Shape;289;p41"/>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290" name="Google Shape;290;p41"/>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7)</a:t>
            </a:r>
            <a:r>
              <a:rPr b="1" lang="en-GB" sz="2000">
                <a:latin typeface="Arial"/>
                <a:ea typeface="Arial"/>
                <a:cs typeface="Arial"/>
                <a:sym typeface="Arial"/>
              </a:rPr>
              <a:t>Landing page</a:t>
            </a:r>
            <a:r>
              <a:rPr lang="en-GB" sz="2000">
                <a:latin typeface="Arial"/>
                <a:ea typeface="Arial"/>
                <a:cs typeface="Arial"/>
                <a:sym typeface="Arial"/>
              </a:rPr>
              <a:t> design (Important)</a:t>
            </a:r>
            <a:endParaRPr b="1" sz="2800">
              <a:latin typeface="Arial"/>
              <a:ea typeface="Arial"/>
              <a:cs typeface="Arial"/>
              <a:sym typeface="Arial"/>
            </a:endParaRPr>
          </a:p>
        </p:txBody>
      </p:sp>
      <p:sp>
        <p:nvSpPr>
          <p:cNvPr id="291" name="Google Shape;291;p41"/>
          <p:cNvSpPr txBox="1"/>
          <p:nvPr>
            <p:ph type="title"/>
          </p:nvPr>
        </p:nvSpPr>
        <p:spPr>
          <a:xfrm>
            <a:off x="159300" y="775700"/>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Example</a:t>
            </a:r>
            <a:endParaRPr b="1" sz="2800">
              <a:latin typeface="Arial"/>
              <a:ea typeface="Arial"/>
              <a:cs typeface="Arial"/>
              <a:sym typeface="Arial"/>
            </a:endParaRPr>
          </a:p>
        </p:txBody>
      </p:sp>
      <p:sp>
        <p:nvSpPr>
          <p:cNvPr id="292" name="Google Shape;292;p41"/>
          <p:cNvSpPr txBox="1"/>
          <p:nvPr/>
        </p:nvSpPr>
        <p:spPr>
          <a:xfrm>
            <a:off x="161325" y="1338500"/>
            <a:ext cx="6173400" cy="3628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sz="1100">
                <a:solidFill>
                  <a:schemeClr val="dk2"/>
                </a:solidFill>
              </a:rPr>
              <a:t>To suggest to pay for partnership service, we will show (partnership contact service) product details at</a:t>
            </a:r>
            <a:r>
              <a:rPr lang="en-GB" sz="1100">
                <a:solidFill>
                  <a:schemeClr val="dk2"/>
                </a:solidFill>
                <a:highlight>
                  <a:srgbClr val="FFFF00"/>
                </a:highlight>
              </a:rPr>
              <a:t> woocommerc</a:t>
            </a:r>
            <a:r>
              <a:rPr lang="en-GB" sz="1100">
                <a:solidFill>
                  <a:schemeClr val="dk2"/>
                </a:solidFill>
              </a:rPr>
              <a:t>e product page</a:t>
            </a:r>
            <a:endParaRPr sz="1100">
              <a:solidFill>
                <a:schemeClr val="dk2"/>
              </a:solidFill>
            </a:endParaRPr>
          </a:p>
          <a:p>
            <a:pPr indent="0" lvl="0" marL="0" rtl="0" algn="l">
              <a:lnSpc>
                <a:spcPct val="115000"/>
              </a:lnSpc>
              <a:spcBef>
                <a:spcPts val="0"/>
              </a:spcBef>
              <a:spcAft>
                <a:spcPts val="0"/>
              </a:spcAft>
              <a:buNone/>
            </a:pPr>
            <a:r>
              <a:t/>
            </a:r>
            <a:endParaRPr sz="1100">
              <a:solidFill>
                <a:schemeClr val="dk2"/>
              </a:solidFill>
            </a:endParaRPr>
          </a:p>
          <a:p>
            <a:pPr indent="0" lvl="0" marL="0" rtl="0" algn="l">
              <a:lnSpc>
                <a:spcPct val="115000"/>
              </a:lnSpc>
              <a:spcBef>
                <a:spcPts val="0"/>
              </a:spcBef>
              <a:spcAft>
                <a:spcPts val="0"/>
              </a:spcAft>
              <a:buNone/>
            </a:pPr>
            <a:r>
              <a:rPr lang="en-GB" sz="1100">
                <a:solidFill>
                  <a:schemeClr val="dk2"/>
                </a:solidFill>
              </a:rPr>
              <a:t>[Woocommerce total payment]</a:t>
            </a:r>
            <a:endParaRPr sz="1100">
              <a:solidFill>
                <a:schemeClr val="dk2"/>
              </a:solidFill>
            </a:endParaRPr>
          </a:p>
          <a:p>
            <a:pPr indent="0" lvl="0" marL="0" rtl="0" algn="l">
              <a:lnSpc>
                <a:spcPct val="115000"/>
              </a:lnSpc>
              <a:spcBef>
                <a:spcPts val="0"/>
              </a:spcBef>
              <a:spcAft>
                <a:spcPts val="0"/>
              </a:spcAft>
              <a:buNone/>
            </a:pPr>
            <a:r>
              <a:t/>
            </a:r>
            <a:endParaRPr sz="1100">
              <a:solidFill>
                <a:schemeClr val="dk2"/>
              </a:solidFill>
            </a:endParaRPr>
          </a:p>
          <a:p>
            <a:pPr indent="0" lvl="0" marL="0" rtl="0" algn="l">
              <a:lnSpc>
                <a:spcPct val="115000"/>
              </a:lnSpc>
              <a:spcBef>
                <a:spcPts val="0"/>
              </a:spcBef>
              <a:spcAft>
                <a:spcPts val="0"/>
              </a:spcAft>
              <a:buNone/>
            </a:pPr>
            <a:r>
              <a:rPr b="1" lang="en-GB" sz="1800">
                <a:solidFill>
                  <a:schemeClr val="dk2"/>
                </a:solidFill>
              </a:rPr>
              <a:t>1st Package (1 Project) </a:t>
            </a:r>
            <a:endParaRPr b="1" sz="1800">
              <a:solidFill>
                <a:schemeClr val="dk2"/>
              </a:solidFill>
            </a:endParaRPr>
          </a:p>
          <a:p>
            <a:pPr indent="0" lvl="0" marL="0" rtl="0" algn="l">
              <a:lnSpc>
                <a:spcPct val="115000"/>
              </a:lnSpc>
              <a:spcBef>
                <a:spcPts val="0"/>
              </a:spcBef>
              <a:spcAft>
                <a:spcPts val="0"/>
              </a:spcAft>
              <a:buNone/>
            </a:pPr>
            <a:r>
              <a:rPr lang="en-GB" sz="1300">
                <a:solidFill>
                  <a:srgbClr val="0000FF"/>
                </a:solidFill>
              </a:rPr>
              <a:t>from 55 USD, you can proceed the Partnership each project</a:t>
            </a:r>
            <a:endParaRPr sz="1300">
              <a:solidFill>
                <a:srgbClr val="0000FF"/>
              </a:solidFill>
            </a:endParaRPr>
          </a:p>
          <a:p>
            <a:pPr indent="0" lvl="0" marL="0" rtl="0" algn="l">
              <a:lnSpc>
                <a:spcPct val="115000"/>
              </a:lnSpc>
              <a:spcBef>
                <a:spcPts val="0"/>
              </a:spcBef>
              <a:spcAft>
                <a:spcPts val="0"/>
              </a:spcAft>
              <a:buNone/>
            </a:pPr>
            <a:r>
              <a:rPr lang="en-GB" sz="1100">
                <a:solidFill>
                  <a:schemeClr val="dk2"/>
                </a:solidFill>
              </a:rPr>
              <a:t>(1)partnership contract issue 95 USD (required</a:t>
            </a:r>
            <a:r>
              <a:rPr lang="en-GB" sz="1100">
                <a:solidFill>
                  <a:srgbClr val="FF0000"/>
                </a:solidFill>
              </a:rPr>
              <a:t> * </a:t>
            </a:r>
            <a:r>
              <a:rPr lang="en-GB" sz="1100">
                <a:solidFill>
                  <a:schemeClr val="dk2"/>
                </a:solidFill>
              </a:rPr>
              <a:t>)</a:t>
            </a:r>
            <a:endParaRPr sz="1100">
              <a:solidFill>
                <a:schemeClr val="dk2"/>
              </a:solidFill>
            </a:endParaRPr>
          </a:p>
          <a:p>
            <a:pPr indent="0" lvl="0" marL="0" rtl="0" algn="l">
              <a:lnSpc>
                <a:spcPct val="115000"/>
              </a:lnSpc>
              <a:spcBef>
                <a:spcPts val="0"/>
              </a:spcBef>
              <a:spcAft>
                <a:spcPts val="0"/>
              </a:spcAft>
              <a:buNone/>
            </a:pPr>
            <a:r>
              <a:rPr lang="en-GB" sz="1100">
                <a:solidFill>
                  <a:schemeClr val="dk2"/>
                </a:solidFill>
              </a:rPr>
              <a:t>(2) airdrop or event contents image generating 95  USD  (required</a:t>
            </a:r>
            <a:r>
              <a:rPr lang="en-GB" sz="1100">
                <a:solidFill>
                  <a:srgbClr val="FF0000"/>
                </a:solidFill>
              </a:rPr>
              <a:t> * </a:t>
            </a:r>
            <a:r>
              <a:rPr lang="en-GB" sz="1100">
                <a:solidFill>
                  <a:schemeClr val="dk2"/>
                </a:solidFill>
              </a:rPr>
              <a:t>)</a:t>
            </a:r>
            <a:endParaRPr sz="1100">
              <a:solidFill>
                <a:schemeClr val="dk2"/>
              </a:solidFill>
            </a:endParaRPr>
          </a:p>
          <a:p>
            <a:pPr indent="0" lvl="0" marL="0" rtl="0" algn="l">
              <a:lnSpc>
                <a:spcPct val="115000"/>
              </a:lnSpc>
              <a:spcBef>
                <a:spcPts val="0"/>
              </a:spcBef>
              <a:spcAft>
                <a:spcPts val="0"/>
              </a:spcAft>
              <a:buNone/>
            </a:pPr>
            <a:r>
              <a:rPr lang="en-GB" sz="1100">
                <a:solidFill>
                  <a:schemeClr val="dk2"/>
                </a:solidFill>
              </a:rPr>
              <a:t>(3) sales text generating 55 USD (optional</a:t>
            </a:r>
            <a:r>
              <a:rPr lang="en-GB" sz="1100">
                <a:solidFill>
                  <a:srgbClr val="FF0000"/>
                </a:solidFill>
              </a:rPr>
              <a:t> * </a:t>
            </a:r>
            <a:r>
              <a:rPr lang="en-GB" sz="1100">
                <a:solidFill>
                  <a:schemeClr val="dk2"/>
                </a:solidFill>
              </a:rPr>
              <a:t>)</a:t>
            </a:r>
            <a:endParaRPr sz="1100">
              <a:solidFill>
                <a:schemeClr val="dk2"/>
              </a:solidFill>
            </a:endParaRPr>
          </a:p>
          <a:p>
            <a:pPr indent="0" lvl="0" marL="0" rtl="0" algn="l">
              <a:lnSpc>
                <a:spcPct val="115000"/>
              </a:lnSpc>
              <a:spcBef>
                <a:spcPts val="0"/>
              </a:spcBef>
              <a:spcAft>
                <a:spcPts val="0"/>
              </a:spcAft>
              <a:buNone/>
            </a:pPr>
            <a:r>
              <a:rPr lang="en-GB" sz="1100">
                <a:solidFill>
                  <a:schemeClr val="dk2"/>
                </a:solidFill>
              </a:rPr>
              <a:t>(4) posting info to our dashboard and social media to advertise your service 40 USD (optional</a:t>
            </a:r>
            <a:r>
              <a:rPr lang="en-GB" sz="1100">
                <a:solidFill>
                  <a:srgbClr val="FF0000"/>
                </a:solidFill>
              </a:rPr>
              <a:t> * </a:t>
            </a:r>
            <a:r>
              <a:rPr lang="en-GB" sz="1100">
                <a:solidFill>
                  <a:schemeClr val="dk2"/>
                </a:solidFill>
              </a:rPr>
              <a:t>)</a:t>
            </a:r>
            <a:endParaRPr sz="1100">
              <a:solidFill>
                <a:schemeClr val="dk2"/>
              </a:solidFill>
            </a:endParaRPr>
          </a:p>
          <a:p>
            <a:pPr indent="0" lvl="0" marL="0" rtl="0" algn="l">
              <a:lnSpc>
                <a:spcPct val="115000"/>
              </a:lnSpc>
              <a:spcBef>
                <a:spcPts val="0"/>
              </a:spcBef>
              <a:spcAft>
                <a:spcPts val="0"/>
              </a:spcAft>
              <a:buNone/>
            </a:pPr>
            <a:r>
              <a:rPr lang="en-GB" sz="1100">
                <a:solidFill>
                  <a:schemeClr val="dk2"/>
                </a:solidFill>
              </a:rPr>
              <a:t>(5) PR 190 USD (1 of World Top 10 economic press) (optional</a:t>
            </a:r>
            <a:r>
              <a:rPr lang="en-GB" sz="1100">
                <a:solidFill>
                  <a:srgbClr val="FF0000"/>
                </a:solidFill>
              </a:rPr>
              <a:t> * </a:t>
            </a:r>
            <a:r>
              <a:rPr lang="en-GB" sz="1100">
                <a:solidFill>
                  <a:schemeClr val="dk2"/>
                </a:solidFill>
              </a:rPr>
              <a:t>)</a:t>
            </a:r>
            <a:endParaRPr sz="1100">
              <a:solidFill>
                <a:schemeClr val="dk2"/>
              </a:solidFill>
            </a:endParaRPr>
          </a:p>
          <a:p>
            <a:pPr indent="0" lvl="0" marL="0" rtl="0" algn="l">
              <a:lnSpc>
                <a:spcPct val="115000"/>
              </a:lnSpc>
              <a:spcBef>
                <a:spcPts val="0"/>
              </a:spcBef>
              <a:spcAft>
                <a:spcPts val="0"/>
              </a:spcAft>
              <a:buNone/>
            </a:pPr>
            <a:r>
              <a:t/>
            </a:r>
            <a:endParaRPr sz="1100">
              <a:solidFill>
                <a:schemeClr val="dk2"/>
              </a:solidFill>
            </a:endParaRPr>
          </a:p>
          <a:p>
            <a:pPr indent="0" lvl="0" marL="0" rtl="0" algn="l">
              <a:lnSpc>
                <a:spcPct val="115000"/>
              </a:lnSpc>
              <a:spcBef>
                <a:spcPts val="0"/>
              </a:spcBef>
              <a:spcAft>
                <a:spcPts val="0"/>
              </a:spcAft>
              <a:buNone/>
            </a:pPr>
            <a:r>
              <a:rPr lang="en-GB" sz="1100">
                <a:solidFill>
                  <a:schemeClr val="dk2"/>
                </a:solidFill>
              </a:rPr>
              <a:t>(475 usd / 1 project partnership process)</a:t>
            </a:r>
            <a:endParaRPr sz="1100">
              <a:solidFill>
                <a:schemeClr val="dk2"/>
              </a:solidFill>
            </a:endParaRPr>
          </a:p>
          <a:p>
            <a:pPr indent="0" lvl="0" marL="0" rtl="0" algn="l">
              <a:lnSpc>
                <a:spcPct val="115000"/>
              </a:lnSpc>
              <a:spcBef>
                <a:spcPts val="0"/>
              </a:spcBef>
              <a:spcAft>
                <a:spcPts val="0"/>
              </a:spcAft>
              <a:buNone/>
            </a:pPr>
            <a:r>
              <a:t/>
            </a:r>
            <a:endParaRPr sz="1100">
              <a:solidFill>
                <a:schemeClr val="dk2"/>
              </a:solidFill>
            </a:endParaRPr>
          </a:p>
          <a:p>
            <a:pPr indent="0" lvl="0" marL="0" rtl="0" algn="l">
              <a:lnSpc>
                <a:spcPct val="115000"/>
              </a:lnSpc>
              <a:spcBef>
                <a:spcPts val="0"/>
              </a:spcBef>
              <a:spcAft>
                <a:spcPts val="0"/>
              </a:spcAft>
              <a:buNone/>
            </a:pPr>
            <a:r>
              <a:rPr lang="en-GB" sz="1100">
                <a:solidFill>
                  <a:schemeClr val="dk2"/>
                </a:solidFill>
              </a:rPr>
              <a:t>(Users can not purchase separately, users should purchase 1 whole package)</a:t>
            </a:r>
            <a:endParaRPr sz="1100">
              <a:solidFill>
                <a:schemeClr val="dk2"/>
              </a:solidFill>
            </a:endParaRPr>
          </a:p>
          <a:p>
            <a:pPr indent="0" lvl="0" marL="0" rtl="0" algn="l">
              <a:lnSpc>
                <a:spcPct val="115000"/>
              </a:lnSpc>
              <a:spcBef>
                <a:spcPts val="0"/>
              </a:spcBef>
              <a:spcAft>
                <a:spcPts val="0"/>
              </a:spcAft>
              <a:buNone/>
            </a:pPr>
            <a:r>
              <a:t/>
            </a:r>
            <a:endParaRPr b="1" sz="11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cxnSp>
        <p:nvCxnSpPr>
          <p:cNvPr id="71" name="Google Shape;71;p15"/>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72" name="Google Shape;72;p15"/>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600">
                <a:latin typeface="Arial"/>
                <a:ea typeface="Arial"/>
                <a:cs typeface="Arial"/>
                <a:sym typeface="Arial"/>
              </a:rPr>
              <a:t>1. Let's learn how to connect with Make.com or order to automatic setting with automation team</a:t>
            </a:r>
            <a:endParaRPr sz="2900">
              <a:latin typeface="Noto Sans ExtraBold"/>
              <a:ea typeface="Noto Sans ExtraBold"/>
              <a:cs typeface="Noto Sans ExtraBold"/>
              <a:sym typeface="Noto Sans ExtraBold"/>
            </a:endParaRPr>
          </a:p>
        </p:txBody>
      </p:sp>
      <p:sp>
        <p:nvSpPr>
          <p:cNvPr id="73" name="Google Shape;73;p15"/>
          <p:cNvSpPr txBox="1"/>
          <p:nvPr/>
        </p:nvSpPr>
        <p:spPr>
          <a:xfrm>
            <a:off x="3667825" y="793800"/>
            <a:ext cx="5231100" cy="389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000"/>
              <a:t>1. Ask to automation team to connect each </a:t>
            </a:r>
            <a:r>
              <a:rPr b="1" lang="en-GB" sz="1000">
                <a:highlight>
                  <a:schemeClr val="dk1"/>
                </a:highlight>
              </a:rPr>
              <a:t>automation</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rPr b="1" lang="en-GB" sz="1000"/>
              <a:t>1) Automation team link </a:t>
            </a:r>
            <a:r>
              <a:rPr lang="en-GB" sz="1000"/>
              <a:t>(you can join and ask them)</a:t>
            </a:r>
            <a:endParaRPr sz="1000"/>
          </a:p>
          <a:p>
            <a:pPr indent="0" lvl="0" marL="0" rtl="0" algn="l">
              <a:spcBef>
                <a:spcPts val="0"/>
              </a:spcBef>
              <a:spcAft>
                <a:spcPts val="0"/>
              </a:spcAft>
              <a:buNone/>
            </a:pPr>
            <a:r>
              <a:rPr b="1" lang="en-GB" sz="1000" u="sng">
                <a:solidFill>
                  <a:schemeClr val="hlink"/>
                </a:solidFill>
                <a:hlinkClick r:id="rId3"/>
              </a:rPr>
              <a:t>https://t.me/+Dc5TRV5VIUcwZTRl</a:t>
            </a:r>
            <a:r>
              <a:rPr b="1" lang="en-GB" sz="1000"/>
              <a:t>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rPr b="1" lang="en-GB" sz="1000"/>
              <a:t>2) Using this link , you can join this group and request them about the automation</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rPr b="1" lang="en-GB" sz="1000"/>
              <a:t>[Materials]</a:t>
            </a:r>
            <a:endParaRPr b="1" sz="1000"/>
          </a:p>
          <a:p>
            <a:pPr indent="0" lvl="0" marL="0" rtl="0" algn="l">
              <a:spcBef>
                <a:spcPts val="0"/>
              </a:spcBef>
              <a:spcAft>
                <a:spcPts val="0"/>
              </a:spcAft>
              <a:buNone/>
            </a:pPr>
            <a:r>
              <a:rPr lang="en-GB" sz="1000"/>
              <a:t>Social ID,PW from Documenters or Accounting team</a:t>
            </a:r>
            <a:endParaRPr sz="1000"/>
          </a:p>
          <a:p>
            <a:pPr indent="0" lvl="0" marL="0" rtl="0" algn="l">
              <a:spcBef>
                <a:spcPts val="0"/>
              </a:spcBef>
              <a:spcAft>
                <a:spcPts val="0"/>
              </a:spcAft>
              <a:buNone/>
            </a:pPr>
            <a:r>
              <a:t/>
            </a:r>
            <a:endParaRPr b="1" sz="1000"/>
          </a:p>
          <a:p>
            <a:pPr indent="0" lvl="0" marL="0" rtl="0" algn="l">
              <a:spcBef>
                <a:spcPts val="0"/>
              </a:spcBef>
              <a:spcAft>
                <a:spcPts val="0"/>
              </a:spcAft>
              <a:buNone/>
            </a:pPr>
            <a:r>
              <a:rPr lang="en-GB" sz="1000"/>
              <a:t>- Snovacapital - Daniyal and Mubashir</a:t>
            </a:r>
            <a:endParaRPr sz="1000"/>
          </a:p>
          <a:p>
            <a:pPr indent="0" lvl="0" marL="0" rtl="0" algn="l">
              <a:spcBef>
                <a:spcPts val="0"/>
              </a:spcBef>
              <a:spcAft>
                <a:spcPts val="0"/>
              </a:spcAft>
              <a:buNone/>
            </a:pPr>
            <a:r>
              <a:rPr lang="en-GB" sz="1000"/>
              <a:t>- SOMI - Farooq</a:t>
            </a:r>
            <a:endParaRPr sz="1000"/>
          </a:p>
          <a:p>
            <a:pPr indent="0" lvl="0" marL="0" rtl="0" algn="l">
              <a:spcBef>
                <a:spcPts val="0"/>
              </a:spcBef>
              <a:spcAft>
                <a:spcPts val="0"/>
              </a:spcAft>
              <a:buNone/>
            </a:pPr>
            <a:r>
              <a:rPr lang="en-GB" sz="1000"/>
              <a:t>- Flickrz - Faryal</a:t>
            </a:r>
            <a:endParaRPr sz="1000"/>
          </a:p>
          <a:p>
            <a:pPr indent="0" lvl="0" marL="0" rtl="0" algn="l">
              <a:spcBef>
                <a:spcPts val="0"/>
              </a:spcBef>
              <a:spcAft>
                <a:spcPts val="0"/>
              </a:spcAft>
              <a:buNone/>
            </a:pPr>
            <a:r>
              <a:rPr lang="en-GB" sz="1000"/>
              <a:t>- Meflex - Abdullah</a:t>
            </a:r>
            <a:endParaRPr sz="1000"/>
          </a:p>
          <a:p>
            <a:pPr indent="0" lvl="0" marL="0" rtl="0" algn="l">
              <a:spcBef>
                <a:spcPts val="0"/>
              </a:spcBef>
              <a:spcAft>
                <a:spcPts val="0"/>
              </a:spcAft>
              <a:buNone/>
            </a:pPr>
            <a:r>
              <a:rPr lang="en-GB" sz="1000"/>
              <a:t>- Findex - Muarij</a:t>
            </a:r>
            <a:endParaRPr sz="1000"/>
          </a:p>
          <a:p>
            <a:pPr indent="0" lvl="0" marL="0" rtl="0" algn="l">
              <a:spcBef>
                <a:spcPts val="0"/>
              </a:spcBef>
              <a:spcAft>
                <a:spcPts val="0"/>
              </a:spcAft>
              <a:buNone/>
            </a:pPr>
            <a:r>
              <a:rPr lang="en-GB" sz="1000"/>
              <a:t>And etc</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rPr lang="en-GB" sz="1000"/>
              <a:t>3) If you got the estimation (budget and term) from </a:t>
            </a:r>
            <a:r>
              <a:rPr b="1" lang="en-GB" sz="1000">
                <a:highlight>
                  <a:schemeClr val="dk1"/>
                </a:highlight>
              </a:rPr>
              <a:t>experts(freelance)</a:t>
            </a:r>
            <a:r>
              <a:rPr lang="en-GB" sz="1000"/>
              <a:t>, you can ask to HR or Accounting team (from our teammate contact telegram, you can find and you can ask him/her about pay for that development fee)</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rPr b="1" lang="en-GB" sz="1100"/>
              <a:t>Example</a:t>
            </a:r>
            <a:endParaRPr b="1" sz="1100"/>
          </a:p>
          <a:p>
            <a:pPr indent="0" lvl="0" marL="0" rtl="0" algn="l">
              <a:spcBef>
                <a:spcPts val="0"/>
              </a:spcBef>
              <a:spcAft>
                <a:spcPts val="0"/>
              </a:spcAft>
              <a:buNone/>
            </a:pPr>
            <a:r>
              <a:rPr lang="en-GB" sz="1000"/>
              <a:t>1)DSS (Internal notification)  </a:t>
            </a:r>
            <a:endParaRPr sz="1000"/>
          </a:p>
          <a:p>
            <a:pPr indent="0" lvl="0" marL="0" rtl="0" algn="l">
              <a:spcBef>
                <a:spcPts val="0"/>
              </a:spcBef>
              <a:spcAft>
                <a:spcPts val="0"/>
              </a:spcAft>
              <a:buNone/>
            </a:pPr>
            <a:r>
              <a:rPr lang="en-GB" sz="1000"/>
              <a:t>2)Daily project Notification (External notification for our clients)</a:t>
            </a:r>
            <a:endParaRPr sz="1000"/>
          </a:p>
        </p:txBody>
      </p:sp>
      <p:pic>
        <p:nvPicPr>
          <p:cNvPr id="74" name="Google Shape;74;p15"/>
          <p:cNvPicPr preferRelativeResize="0"/>
          <p:nvPr/>
        </p:nvPicPr>
        <p:blipFill>
          <a:blip r:embed="rId4">
            <a:alphaModFix/>
          </a:blip>
          <a:stretch>
            <a:fillRect/>
          </a:stretch>
        </p:blipFill>
        <p:spPr>
          <a:xfrm>
            <a:off x="131950" y="793800"/>
            <a:ext cx="3407575" cy="40951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cxnSp>
        <p:nvCxnSpPr>
          <p:cNvPr id="297" name="Google Shape;297;p42"/>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298" name="Google Shape;298;p42"/>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7)</a:t>
            </a:r>
            <a:r>
              <a:rPr b="1" lang="en-GB" sz="2000">
                <a:latin typeface="Arial"/>
                <a:ea typeface="Arial"/>
                <a:cs typeface="Arial"/>
                <a:sym typeface="Arial"/>
              </a:rPr>
              <a:t>Landing page</a:t>
            </a:r>
            <a:r>
              <a:rPr lang="en-GB" sz="2000">
                <a:latin typeface="Arial"/>
                <a:ea typeface="Arial"/>
                <a:cs typeface="Arial"/>
                <a:sym typeface="Arial"/>
              </a:rPr>
              <a:t> design (Important)</a:t>
            </a:r>
            <a:endParaRPr b="1" sz="2800">
              <a:latin typeface="Arial"/>
              <a:ea typeface="Arial"/>
              <a:cs typeface="Arial"/>
              <a:sym typeface="Arial"/>
            </a:endParaRPr>
          </a:p>
        </p:txBody>
      </p:sp>
      <p:sp>
        <p:nvSpPr>
          <p:cNvPr id="299" name="Google Shape;299;p42"/>
          <p:cNvSpPr txBox="1"/>
          <p:nvPr>
            <p:ph type="title"/>
          </p:nvPr>
        </p:nvSpPr>
        <p:spPr>
          <a:xfrm>
            <a:off x="159300" y="775700"/>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Example</a:t>
            </a:r>
            <a:endParaRPr b="1" sz="2800">
              <a:latin typeface="Arial"/>
              <a:ea typeface="Arial"/>
              <a:cs typeface="Arial"/>
              <a:sym typeface="Arial"/>
            </a:endParaRPr>
          </a:p>
        </p:txBody>
      </p:sp>
      <p:sp>
        <p:nvSpPr>
          <p:cNvPr id="300" name="Google Shape;300;p42"/>
          <p:cNvSpPr txBox="1"/>
          <p:nvPr/>
        </p:nvSpPr>
        <p:spPr>
          <a:xfrm>
            <a:off x="161325" y="1338500"/>
            <a:ext cx="4187700" cy="223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800">
                <a:solidFill>
                  <a:schemeClr val="dk2"/>
                </a:solidFill>
              </a:rPr>
              <a:t>2nd Package (D/C)</a:t>
            </a:r>
            <a:endParaRPr b="1" sz="1800">
              <a:solidFill>
                <a:schemeClr val="dk2"/>
              </a:solidFill>
            </a:endParaRPr>
          </a:p>
          <a:p>
            <a:pPr indent="0" lvl="0" marL="0" rtl="0" algn="l">
              <a:lnSpc>
                <a:spcPct val="115000"/>
              </a:lnSpc>
              <a:spcBef>
                <a:spcPts val="0"/>
              </a:spcBef>
              <a:spcAft>
                <a:spcPts val="0"/>
              </a:spcAft>
              <a:buNone/>
            </a:pPr>
            <a:r>
              <a:t/>
            </a:r>
            <a:endParaRPr sz="1100">
              <a:solidFill>
                <a:schemeClr val="dk2"/>
              </a:solidFill>
            </a:endParaRPr>
          </a:p>
          <a:p>
            <a:pPr indent="0" lvl="0" marL="0" rtl="0" algn="l">
              <a:lnSpc>
                <a:spcPct val="115000"/>
              </a:lnSpc>
              <a:spcBef>
                <a:spcPts val="0"/>
              </a:spcBef>
              <a:spcAft>
                <a:spcPts val="0"/>
              </a:spcAft>
              <a:buNone/>
            </a:pPr>
            <a:r>
              <a:rPr lang="en-GB" sz="1100">
                <a:solidFill>
                  <a:schemeClr val="dk2"/>
                </a:solidFill>
              </a:rPr>
              <a:t>[Sales discount]</a:t>
            </a:r>
            <a:endParaRPr sz="1100">
              <a:solidFill>
                <a:schemeClr val="dk2"/>
              </a:solidFill>
            </a:endParaRPr>
          </a:p>
          <a:p>
            <a:pPr indent="0" lvl="0" marL="0" rtl="0" algn="l">
              <a:lnSpc>
                <a:spcPct val="115000"/>
              </a:lnSpc>
              <a:spcBef>
                <a:spcPts val="0"/>
              </a:spcBef>
              <a:spcAft>
                <a:spcPts val="0"/>
              </a:spcAft>
              <a:buNone/>
            </a:pPr>
            <a:r>
              <a:rPr lang="en-GB" sz="1100">
                <a:solidFill>
                  <a:schemeClr val="dk2"/>
                </a:solidFill>
              </a:rPr>
              <a:t>If they purchase 10 partnerships for blockchain project &gt; 4750 USD &gt; 3380 (20% D/C)</a:t>
            </a:r>
            <a:endParaRPr sz="1100">
              <a:solidFill>
                <a:schemeClr val="dk2"/>
              </a:solidFill>
            </a:endParaRPr>
          </a:p>
          <a:p>
            <a:pPr indent="0" lvl="0" marL="0" rtl="0" algn="l">
              <a:lnSpc>
                <a:spcPct val="115000"/>
              </a:lnSpc>
              <a:spcBef>
                <a:spcPts val="0"/>
              </a:spcBef>
              <a:spcAft>
                <a:spcPts val="0"/>
              </a:spcAft>
              <a:buNone/>
            </a:pPr>
            <a:r>
              <a:t/>
            </a:r>
            <a:endParaRPr sz="1100">
              <a:solidFill>
                <a:schemeClr val="dk2"/>
              </a:solidFill>
            </a:endParaRPr>
          </a:p>
          <a:p>
            <a:pPr indent="0" lvl="0" marL="0" rtl="0" algn="l">
              <a:lnSpc>
                <a:spcPct val="115000"/>
              </a:lnSpc>
              <a:spcBef>
                <a:spcPts val="0"/>
              </a:spcBef>
              <a:spcAft>
                <a:spcPts val="0"/>
              </a:spcAft>
              <a:buNone/>
            </a:pPr>
            <a:r>
              <a:rPr lang="en-GB" sz="1100">
                <a:solidFill>
                  <a:schemeClr val="dk2"/>
                </a:solidFill>
              </a:rPr>
              <a:t>[Referral for Project purchase for woocommerce : 30% reward for purchasing]</a:t>
            </a:r>
            <a:endParaRPr sz="1100">
              <a:solidFill>
                <a:schemeClr val="dk2"/>
              </a:solidFill>
            </a:endParaRPr>
          </a:p>
          <a:p>
            <a:pPr indent="0" lvl="0" marL="0" rtl="0" algn="l">
              <a:lnSpc>
                <a:spcPct val="115000"/>
              </a:lnSpc>
              <a:spcBef>
                <a:spcPts val="0"/>
              </a:spcBef>
              <a:spcAft>
                <a:spcPts val="0"/>
              </a:spcAft>
              <a:buNone/>
            </a:pPr>
            <a:r>
              <a:rPr lang="en-GB" sz="1100" u="sng">
                <a:solidFill>
                  <a:srgbClr val="1155CC"/>
                </a:solidFill>
                <a:hlinkClick r:id="rId3">
                  <a:extLst>
                    <a:ext uri="{A12FA001-AC4F-418D-AE19-62706E023703}">
                      <ahyp:hlinkClr val="tx"/>
                    </a:ext>
                  </a:extLst>
                </a:hlinkClick>
              </a:rPr>
              <a:t>https://woo.com/products/referral-system-for-woocommerce/</a:t>
            </a:r>
            <a:r>
              <a:rPr lang="en-GB" sz="1100">
                <a:solidFill>
                  <a:schemeClr val="dk2"/>
                </a:solidFill>
              </a:rPr>
              <a:t> </a:t>
            </a:r>
            <a:endParaRPr sz="1100">
              <a:solidFill>
                <a:schemeClr val="dk2"/>
              </a:solidFill>
            </a:endParaRPr>
          </a:p>
          <a:p>
            <a:pPr indent="0" lvl="0" marL="0" rtl="0" algn="l">
              <a:lnSpc>
                <a:spcPct val="115000"/>
              </a:lnSpc>
              <a:spcBef>
                <a:spcPts val="0"/>
              </a:spcBef>
              <a:spcAft>
                <a:spcPts val="0"/>
              </a:spcAft>
              <a:buNone/>
            </a:pPr>
            <a:r>
              <a:t/>
            </a:r>
            <a:endParaRPr sz="1100">
              <a:solidFill>
                <a:schemeClr val="dk2"/>
              </a:solidFill>
            </a:endParaRPr>
          </a:p>
        </p:txBody>
      </p:sp>
      <p:pic>
        <p:nvPicPr>
          <p:cNvPr id="301" name="Google Shape;301;p42"/>
          <p:cNvPicPr preferRelativeResize="0"/>
          <p:nvPr/>
        </p:nvPicPr>
        <p:blipFill>
          <a:blip r:embed="rId4">
            <a:alphaModFix/>
          </a:blip>
          <a:stretch>
            <a:fillRect/>
          </a:stretch>
        </p:blipFill>
        <p:spPr>
          <a:xfrm>
            <a:off x="5256075" y="822125"/>
            <a:ext cx="3025150" cy="38956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cxnSp>
        <p:nvCxnSpPr>
          <p:cNvPr id="306" name="Google Shape;306;p43"/>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307" name="Google Shape;307;p43"/>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7)</a:t>
            </a:r>
            <a:r>
              <a:rPr b="1" lang="en-GB" sz="2000">
                <a:latin typeface="Arial"/>
                <a:ea typeface="Arial"/>
                <a:cs typeface="Arial"/>
                <a:sym typeface="Arial"/>
              </a:rPr>
              <a:t>Landing page</a:t>
            </a:r>
            <a:r>
              <a:rPr lang="en-GB" sz="2000">
                <a:latin typeface="Arial"/>
                <a:ea typeface="Arial"/>
                <a:cs typeface="Arial"/>
                <a:sym typeface="Arial"/>
              </a:rPr>
              <a:t> design (Important)</a:t>
            </a:r>
            <a:endParaRPr b="1" sz="2800">
              <a:latin typeface="Arial"/>
              <a:ea typeface="Arial"/>
              <a:cs typeface="Arial"/>
              <a:sym typeface="Arial"/>
            </a:endParaRPr>
          </a:p>
        </p:txBody>
      </p:sp>
      <p:sp>
        <p:nvSpPr>
          <p:cNvPr id="308" name="Google Shape;308;p43"/>
          <p:cNvSpPr txBox="1"/>
          <p:nvPr/>
        </p:nvSpPr>
        <p:spPr>
          <a:xfrm>
            <a:off x="209975" y="1188575"/>
            <a:ext cx="8562000" cy="374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sz="1200">
                <a:solidFill>
                  <a:schemeClr val="dk2"/>
                </a:solidFill>
                <a:highlight>
                  <a:schemeClr val="dk1"/>
                </a:highlight>
              </a:rPr>
              <a:t>(We will take an exam with test. So memorize all process as much as you can)</a:t>
            </a:r>
            <a:endParaRPr sz="1200">
              <a:solidFill>
                <a:schemeClr val="dk2"/>
              </a:solidFill>
              <a:highlight>
                <a:schemeClr val="dk1"/>
              </a:highlight>
            </a:endParaRPr>
          </a:p>
          <a:p>
            <a:pPr indent="0" lvl="0" marL="0" rtl="0" algn="l">
              <a:lnSpc>
                <a:spcPct val="115000"/>
              </a:lnSpc>
              <a:spcBef>
                <a:spcPts val="0"/>
              </a:spcBef>
              <a:spcAft>
                <a:spcPts val="0"/>
              </a:spcAft>
              <a:buNone/>
            </a:pPr>
            <a:r>
              <a:t/>
            </a:r>
            <a:endParaRPr sz="1200">
              <a:solidFill>
                <a:schemeClr val="dk2"/>
              </a:solidFill>
              <a:highlight>
                <a:schemeClr val="dk1"/>
              </a:highlight>
            </a:endParaRPr>
          </a:p>
          <a:p>
            <a:pPr indent="0" lvl="0" marL="0" rtl="0" algn="l">
              <a:spcBef>
                <a:spcPts val="0"/>
              </a:spcBef>
              <a:spcAft>
                <a:spcPts val="0"/>
              </a:spcAft>
              <a:buNone/>
            </a:pPr>
            <a:r>
              <a:rPr lang="en-GB" sz="1200"/>
              <a:t>1. [All team OJT] How to create the sample design video tutorial</a:t>
            </a:r>
            <a:endParaRPr sz="1200"/>
          </a:p>
          <a:p>
            <a:pPr indent="0" lvl="0" marL="0" rtl="0" algn="l">
              <a:spcBef>
                <a:spcPts val="0"/>
              </a:spcBef>
              <a:spcAft>
                <a:spcPts val="0"/>
              </a:spcAft>
              <a:buNone/>
            </a:pPr>
            <a:r>
              <a:rPr lang="en-GB" sz="1200" u="sng">
                <a:solidFill>
                  <a:schemeClr val="hlink"/>
                </a:solidFill>
                <a:hlinkClick r:id="rId3"/>
              </a:rPr>
              <a:t>https://drive.google.com/drive/folders/1hDrigwqCblIOgz9jlJ8PTbOrorPY0KYM</a:t>
            </a:r>
            <a:r>
              <a:rPr lang="en-GB" sz="1200"/>
              <a:t>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t>2.[All team OJT] how to make the proposal(IR, Documentation) video tutorial</a:t>
            </a:r>
            <a:endParaRPr sz="1200"/>
          </a:p>
          <a:p>
            <a:pPr indent="0" lvl="0" marL="0" rtl="0" algn="l">
              <a:spcBef>
                <a:spcPts val="0"/>
              </a:spcBef>
              <a:spcAft>
                <a:spcPts val="0"/>
              </a:spcAft>
              <a:buNone/>
            </a:pPr>
            <a:r>
              <a:rPr lang="en-GB" sz="1200" u="sng">
                <a:solidFill>
                  <a:schemeClr val="hlink"/>
                </a:solidFill>
                <a:hlinkClick r:id="rId4"/>
              </a:rPr>
              <a:t>https://drive.google.com/drive/folders/1tLWK6qDTKSU8P5JDHRRCnDzH4tpnoB9M</a:t>
            </a:r>
            <a:r>
              <a:rPr lang="en-GB" sz="1200"/>
              <a:t>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t>3. [all team OJT] how to create the Whitepaper and social media. And raise the followers or followings </a:t>
            </a:r>
            <a:endParaRPr sz="1200"/>
          </a:p>
          <a:p>
            <a:pPr indent="0" lvl="0" marL="0" rtl="0" algn="l">
              <a:spcBef>
                <a:spcPts val="0"/>
              </a:spcBef>
              <a:spcAft>
                <a:spcPts val="0"/>
              </a:spcAft>
              <a:buNone/>
            </a:pPr>
            <a:r>
              <a:rPr lang="en-GB" sz="1200" u="sng">
                <a:solidFill>
                  <a:schemeClr val="hlink"/>
                </a:solidFill>
                <a:hlinkClick r:id="rId5"/>
              </a:rPr>
              <a:t>https://drive.google.com/drive/folders/1swg0ogIm9N4s1QDEIp-nEFy11ZgtkT0h</a:t>
            </a:r>
            <a:r>
              <a:rPr lang="en-GB" sz="1200"/>
              <a:t>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t>4. [All teams OJT] make a posting image in 20 mins 6 postings</a:t>
            </a:r>
            <a:endParaRPr sz="1200"/>
          </a:p>
          <a:p>
            <a:pPr indent="0" lvl="0" marL="0" rtl="0" algn="l">
              <a:spcBef>
                <a:spcPts val="0"/>
              </a:spcBef>
              <a:spcAft>
                <a:spcPts val="0"/>
              </a:spcAft>
              <a:buNone/>
            </a:pPr>
            <a:r>
              <a:rPr lang="en-GB" sz="1200" u="sng">
                <a:solidFill>
                  <a:schemeClr val="hlink"/>
                </a:solidFill>
                <a:hlinkClick r:id="rId6"/>
              </a:rPr>
              <a:t>https://drive.google.com/drive/folders/1n0fiAyqGjgp8AnlvPCDlow_m7hQyVtzO</a:t>
            </a:r>
            <a:r>
              <a:rPr lang="en-GB" sz="1200"/>
              <a:t>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t>5.Economic service marketing strategy (Korean &gt; English needed)</a:t>
            </a:r>
            <a:endParaRPr sz="1200"/>
          </a:p>
          <a:p>
            <a:pPr indent="0" lvl="0" marL="0" rtl="0" algn="l">
              <a:spcBef>
                <a:spcPts val="0"/>
              </a:spcBef>
              <a:spcAft>
                <a:spcPts val="0"/>
              </a:spcAft>
              <a:buNone/>
            </a:pPr>
            <a:r>
              <a:rPr lang="en-GB" sz="1200" u="sng">
                <a:solidFill>
                  <a:schemeClr val="hlink"/>
                </a:solidFill>
                <a:hlinkClick r:id="rId7"/>
              </a:rPr>
              <a:t>https://docs.google.com/document/d/1wnNKlpzVwVQIV92CrQqxGIRmVqTyoTtFCZqQe9cnB2g/edit?usp=drivesdk</a:t>
            </a:r>
            <a:r>
              <a:rPr lang="en-GB" sz="1200"/>
              <a:t>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t>6. Conversation sample</a:t>
            </a:r>
            <a:endParaRPr sz="1200"/>
          </a:p>
          <a:p>
            <a:pPr indent="0" lvl="0" marL="0" rtl="0" algn="l">
              <a:spcBef>
                <a:spcPts val="0"/>
              </a:spcBef>
              <a:spcAft>
                <a:spcPts val="0"/>
              </a:spcAft>
              <a:buNone/>
            </a:pPr>
            <a:r>
              <a:rPr lang="en-GB" sz="1200" u="sng">
                <a:solidFill>
                  <a:schemeClr val="hlink"/>
                </a:solidFill>
                <a:hlinkClick r:id="rId8"/>
              </a:rPr>
              <a:t>https://docs.google.com/document/d/1GIon2YLql-9QxVT1TozRNJf_LhJbGaIC3BOYvEhRBm4/edit?usp=drivesdk</a:t>
            </a:r>
            <a:r>
              <a:rPr lang="en-GB" sz="1200"/>
              <a:t> </a:t>
            </a:r>
            <a:endParaRPr sz="1200"/>
          </a:p>
        </p:txBody>
      </p:sp>
      <p:sp>
        <p:nvSpPr>
          <p:cNvPr id="309" name="Google Shape;309;p43"/>
          <p:cNvSpPr txBox="1"/>
          <p:nvPr>
            <p:ph type="title"/>
          </p:nvPr>
        </p:nvSpPr>
        <p:spPr>
          <a:xfrm>
            <a:off x="159300" y="775700"/>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Let’s Practice</a:t>
            </a:r>
            <a:endParaRPr b="1" sz="2800">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cxnSp>
        <p:nvCxnSpPr>
          <p:cNvPr id="314" name="Google Shape;314;p44"/>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315" name="Google Shape;315;p44"/>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7)</a:t>
            </a:r>
            <a:r>
              <a:rPr b="1" lang="en-GB" sz="2000">
                <a:latin typeface="Arial"/>
                <a:ea typeface="Arial"/>
                <a:cs typeface="Arial"/>
                <a:sym typeface="Arial"/>
              </a:rPr>
              <a:t>Landing page</a:t>
            </a:r>
            <a:r>
              <a:rPr lang="en-GB" sz="2000">
                <a:latin typeface="Arial"/>
                <a:ea typeface="Arial"/>
                <a:cs typeface="Arial"/>
                <a:sym typeface="Arial"/>
              </a:rPr>
              <a:t> design (Important)</a:t>
            </a:r>
            <a:endParaRPr b="1" sz="2800">
              <a:latin typeface="Arial"/>
              <a:ea typeface="Arial"/>
              <a:cs typeface="Arial"/>
              <a:sym typeface="Arial"/>
            </a:endParaRPr>
          </a:p>
        </p:txBody>
      </p:sp>
      <p:sp>
        <p:nvSpPr>
          <p:cNvPr id="316" name="Google Shape;316;p44"/>
          <p:cNvSpPr txBox="1"/>
          <p:nvPr/>
        </p:nvSpPr>
        <p:spPr>
          <a:xfrm>
            <a:off x="209975" y="1340975"/>
            <a:ext cx="8562000" cy="358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200"/>
              <a:t>7. Auto TG bot maker</a:t>
            </a:r>
            <a:endParaRPr b="1" sz="1200"/>
          </a:p>
          <a:p>
            <a:pPr indent="0" lvl="0" marL="0" rtl="0" algn="l">
              <a:spcBef>
                <a:spcPts val="0"/>
              </a:spcBef>
              <a:spcAft>
                <a:spcPts val="0"/>
              </a:spcAft>
              <a:buNone/>
            </a:pPr>
            <a:r>
              <a:rPr lang="en-GB" sz="1200"/>
              <a:t>https://docs.google.com/document/d/1HH4sE-iHeqhrnm1s9efwgInmoU3m_zMmwTqTiiut86A/edit?usp=drivesdk</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GB" sz="1500"/>
              <a:t>Inbound</a:t>
            </a:r>
            <a:endParaRPr b="1" sz="1500"/>
          </a:p>
          <a:p>
            <a:pPr indent="0" lvl="0" marL="0" rtl="0" algn="l">
              <a:spcBef>
                <a:spcPts val="0"/>
              </a:spcBef>
              <a:spcAft>
                <a:spcPts val="0"/>
              </a:spcAft>
              <a:buNone/>
            </a:pPr>
            <a:r>
              <a:rPr lang="en-GB" sz="1200"/>
              <a:t>https://www.sociallyk.com</a:t>
            </a:r>
            <a:endParaRPr sz="1200"/>
          </a:p>
          <a:p>
            <a:pPr indent="0" lvl="0" marL="0" rtl="0" algn="l">
              <a:spcBef>
                <a:spcPts val="0"/>
              </a:spcBef>
              <a:spcAft>
                <a:spcPts val="0"/>
              </a:spcAft>
              <a:buNone/>
            </a:pPr>
            <a:r>
              <a:rPr lang="en-GB" sz="1200"/>
              <a:t>buzzvoice.com</a:t>
            </a:r>
            <a:endParaRPr sz="1200"/>
          </a:p>
          <a:p>
            <a:pPr indent="0" lvl="0" marL="0" rtl="0" algn="l">
              <a:spcBef>
                <a:spcPts val="0"/>
              </a:spcBef>
              <a:spcAft>
                <a:spcPts val="0"/>
              </a:spcAft>
              <a:buNone/>
            </a:pPr>
            <a:r>
              <a:rPr lang="en-GB" sz="1200"/>
              <a:t>buzzoid.com</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GB"/>
              <a:t>Outbound</a:t>
            </a:r>
            <a:endParaRPr sz="1200"/>
          </a:p>
          <a:p>
            <a:pPr indent="0" lvl="0" marL="0" rtl="0" algn="l">
              <a:spcBef>
                <a:spcPts val="0"/>
              </a:spcBef>
              <a:spcAft>
                <a:spcPts val="0"/>
              </a:spcAft>
              <a:buNone/>
            </a:pPr>
            <a:r>
              <a:rPr lang="en-GB" sz="1200"/>
              <a:t>Auto DM bot or Comment bot </a:t>
            </a:r>
            <a:endParaRPr sz="1200"/>
          </a:p>
          <a:p>
            <a:pPr indent="0" lvl="0" marL="0" rtl="0" algn="l">
              <a:spcBef>
                <a:spcPts val="0"/>
              </a:spcBef>
              <a:spcAft>
                <a:spcPts val="0"/>
              </a:spcAft>
              <a:buNone/>
            </a:pPr>
            <a:r>
              <a:rPr lang="en-GB" sz="1200" u="sng">
                <a:solidFill>
                  <a:schemeClr val="hlink"/>
                </a:solidFill>
                <a:hlinkClick r:id="rId3"/>
              </a:rPr>
              <a:t>https://phantombuster.com/7473395921122066/phantoms?returnTo=%2Fautomations%2Finstagram%2F14303%2Finstagram-auto-commenter</a:t>
            </a:r>
            <a:r>
              <a:rPr lang="en-GB" sz="1200"/>
              <a:t>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t>it should be real person review (such as youtuber or any </a:t>
            </a:r>
            <a:r>
              <a:rPr lang="en-GB" sz="1200"/>
              <a:t>influencers</a:t>
            </a:r>
            <a:r>
              <a:rPr lang="en-GB" sz="1200"/>
              <a:t> video)</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t>1) Not Asset such as any other open source like </a:t>
            </a:r>
            <a:r>
              <a:rPr lang="en-GB" sz="1200" u="sng">
                <a:solidFill>
                  <a:schemeClr val="hlink"/>
                </a:solidFill>
                <a:hlinkClick r:id="rId4"/>
              </a:rPr>
              <a:t>https://billo.app/</a:t>
            </a:r>
            <a:r>
              <a:rPr lang="en-GB" sz="1200"/>
              <a:t> </a:t>
            </a:r>
            <a:endParaRPr sz="1200"/>
          </a:p>
          <a:p>
            <a:pPr indent="0" lvl="0" marL="0" rtl="0" algn="l">
              <a:spcBef>
                <a:spcPts val="0"/>
              </a:spcBef>
              <a:spcAft>
                <a:spcPts val="0"/>
              </a:spcAft>
              <a:buNone/>
            </a:pPr>
            <a:r>
              <a:rPr lang="en-GB" sz="1200"/>
              <a:t>2) if you can not make the video, you can make the review for users using AI for multilingual contents</a:t>
            </a:r>
            <a:endParaRPr sz="1200"/>
          </a:p>
          <a:p>
            <a:pPr indent="0" lvl="0" marL="0" rtl="0" algn="l">
              <a:spcBef>
                <a:spcPts val="0"/>
              </a:spcBef>
              <a:spcAft>
                <a:spcPts val="0"/>
              </a:spcAft>
              <a:buNone/>
            </a:pPr>
            <a:r>
              <a:rPr lang="en-GB" sz="1200" u="sng">
                <a:solidFill>
                  <a:schemeClr val="hlink"/>
                </a:solidFill>
                <a:hlinkClick r:id="rId5"/>
              </a:rPr>
              <a:t>https://www.rask.ai/</a:t>
            </a:r>
            <a:r>
              <a:rPr lang="en-GB" sz="1200"/>
              <a:t> </a:t>
            </a:r>
            <a:endParaRPr sz="1200"/>
          </a:p>
        </p:txBody>
      </p:sp>
      <p:sp>
        <p:nvSpPr>
          <p:cNvPr id="317" name="Google Shape;317;p44"/>
          <p:cNvSpPr txBox="1"/>
          <p:nvPr>
            <p:ph type="title"/>
          </p:nvPr>
        </p:nvSpPr>
        <p:spPr>
          <a:xfrm>
            <a:off x="159300" y="775700"/>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Let’s Practice</a:t>
            </a:r>
            <a:endParaRPr b="1" sz="2800">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cxnSp>
        <p:nvCxnSpPr>
          <p:cNvPr id="322" name="Google Shape;322;p45"/>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323" name="Google Shape;323;p45"/>
          <p:cNvSpPr txBox="1"/>
          <p:nvPr>
            <p:ph type="title"/>
          </p:nvPr>
        </p:nvSpPr>
        <p:spPr>
          <a:xfrm>
            <a:off x="159300" y="1402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GB" sz="2000">
                <a:latin typeface="Arial"/>
                <a:ea typeface="Arial"/>
                <a:cs typeface="Arial"/>
                <a:sym typeface="Arial"/>
              </a:rPr>
              <a:t>7)</a:t>
            </a:r>
            <a:r>
              <a:rPr b="1" lang="en-GB" sz="2000">
                <a:latin typeface="Arial"/>
                <a:ea typeface="Arial"/>
                <a:cs typeface="Arial"/>
                <a:sym typeface="Arial"/>
              </a:rPr>
              <a:t>Landing page</a:t>
            </a:r>
            <a:r>
              <a:rPr lang="en-GB" sz="2000">
                <a:latin typeface="Arial"/>
                <a:ea typeface="Arial"/>
                <a:cs typeface="Arial"/>
                <a:sym typeface="Arial"/>
              </a:rPr>
              <a:t> design (Important)</a:t>
            </a:r>
            <a:endParaRPr b="1" sz="2800">
              <a:latin typeface="Arial"/>
              <a:ea typeface="Arial"/>
              <a:cs typeface="Arial"/>
              <a:sym typeface="Arial"/>
            </a:endParaRPr>
          </a:p>
        </p:txBody>
      </p:sp>
      <p:sp>
        <p:nvSpPr>
          <p:cNvPr id="324" name="Google Shape;324;p45"/>
          <p:cNvSpPr txBox="1"/>
          <p:nvPr>
            <p:ph type="title"/>
          </p:nvPr>
        </p:nvSpPr>
        <p:spPr>
          <a:xfrm>
            <a:off x="449200" y="2485525"/>
            <a:ext cx="8102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1100"/>
              <a:buNone/>
            </a:pPr>
            <a:r>
              <a:rPr lang="en-GB" sz="1600">
                <a:latin typeface="Arial"/>
                <a:ea typeface="Arial"/>
                <a:cs typeface="Arial"/>
                <a:sym typeface="Arial"/>
              </a:rPr>
              <a:t>After you set the landing page design + Price table 3 set, you can learn wordpress from now on. Let’s see at the next lecture-!</a:t>
            </a:r>
            <a:endParaRPr b="1" sz="2400">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6"/>
          <p:cNvSpPr txBox="1"/>
          <p:nvPr>
            <p:ph type="ctrTitle"/>
          </p:nvPr>
        </p:nvSpPr>
        <p:spPr>
          <a:xfrm>
            <a:off x="344250" y="1403850"/>
            <a:ext cx="8455500" cy="2146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SzPts val="891"/>
              <a:buNone/>
            </a:pPr>
            <a:r>
              <a:rPr b="0" lang="en-GB" sz="4520"/>
              <a:t>BD, D, M, C team </a:t>
            </a:r>
            <a:endParaRPr b="0" sz="4520"/>
          </a:p>
          <a:p>
            <a:pPr indent="0" lvl="0" marL="0" rtl="0" algn="ctr">
              <a:spcBef>
                <a:spcPts val="0"/>
              </a:spcBef>
              <a:spcAft>
                <a:spcPts val="0"/>
              </a:spcAft>
              <a:buSzPts val="891"/>
              <a:buNone/>
            </a:pPr>
            <a:r>
              <a:rPr b="0" lang="en-GB" sz="4520">
                <a:highlight>
                  <a:schemeClr val="dk1"/>
                </a:highlight>
              </a:rPr>
              <a:t>Sales Procedures (Daily Routine)</a:t>
            </a:r>
            <a:endParaRPr sz="4520">
              <a:highlight>
                <a:schemeClr val="dk1"/>
              </a:highlight>
            </a:endParaRPr>
          </a:p>
        </p:txBody>
      </p:sp>
      <p:sp>
        <p:nvSpPr>
          <p:cNvPr id="330" name="Google Shape;330;p46"/>
          <p:cNvSpPr txBox="1"/>
          <p:nvPr>
            <p:ph idx="1" type="subTitle"/>
          </p:nvPr>
        </p:nvSpPr>
        <p:spPr>
          <a:xfrm>
            <a:off x="344250" y="3550650"/>
            <a:ext cx="4910100" cy="577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GB"/>
              <a:t>snovacapital.com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cxnSp>
        <p:nvCxnSpPr>
          <p:cNvPr id="79" name="Google Shape;79;p16"/>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80" name="Google Shape;80;p16"/>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900">
                <a:latin typeface="Arial"/>
                <a:ea typeface="Arial"/>
                <a:cs typeface="Arial"/>
                <a:sym typeface="Arial"/>
              </a:rPr>
              <a:t>2. we have to set these notification process to client</a:t>
            </a:r>
            <a:endParaRPr sz="2400">
              <a:latin typeface="Arial"/>
              <a:ea typeface="Arial"/>
              <a:cs typeface="Arial"/>
              <a:sym typeface="Arial"/>
            </a:endParaRPr>
          </a:p>
          <a:p>
            <a:pPr indent="0" lvl="0" marL="0" rtl="0" algn="l">
              <a:lnSpc>
                <a:spcPct val="115000"/>
              </a:lnSpc>
              <a:spcBef>
                <a:spcPts val="0"/>
              </a:spcBef>
              <a:spcAft>
                <a:spcPts val="0"/>
              </a:spcAft>
              <a:buSzPts val="1100"/>
              <a:buNone/>
            </a:pPr>
            <a:r>
              <a:t/>
            </a:r>
            <a:endParaRPr sz="1600">
              <a:latin typeface="Arial"/>
              <a:ea typeface="Arial"/>
              <a:cs typeface="Arial"/>
              <a:sym typeface="Arial"/>
            </a:endParaRPr>
          </a:p>
        </p:txBody>
      </p:sp>
      <p:sp>
        <p:nvSpPr>
          <p:cNvPr id="81" name="Google Shape;81;p16"/>
          <p:cNvSpPr txBox="1"/>
          <p:nvPr/>
        </p:nvSpPr>
        <p:spPr>
          <a:xfrm>
            <a:off x="4793075" y="815100"/>
            <a:ext cx="3943800" cy="338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000"/>
              <a:t>Example</a:t>
            </a:r>
            <a:endParaRPr b="1" sz="2000"/>
          </a:p>
          <a:p>
            <a:pPr indent="0" lvl="0" marL="0" rtl="0" algn="l">
              <a:spcBef>
                <a:spcPts val="0"/>
              </a:spcBef>
              <a:spcAft>
                <a:spcPts val="0"/>
              </a:spcAft>
              <a:buNone/>
            </a:pPr>
            <a:r>
              <a:rPr b="1" lang="en-GB" sz="1500"/>
              <a:t>In case of </a:t>
            </a:r>
            <a:r>
              <a:rPr b="1" lang="en-GB" sz="1500"/>
              <a:t>Internal</a:t>
            </a:r>
            <a:r>
              <a:rPr b="1" lang="en-GB" sz="1500"/>
              <a:t> notification</a:t>
            </a:r>
            <a:endParaRPr b="1" sz="1500"/>
          </a:p>
          <a:p>
            <a:pPr indent="0" lvl="0" marL="0" rtl="0" algn="l">
              <a:spcBef>
                <a:spcPts val="0"/>
              </a:spcBef>
              <a:spcAft>
                <a:spcPts val="0"/>
              </a:spcAft>
              <a:buNone/>
            </a:pPr>
            <a:r>
              <a:t/>
            </a:r>
            <a:endParaRPr sz="1500"/>
          </a:p>
          <a:p>
            <a:pPr indent="0" lvl="0" marL="0" rtl="0" algn="l">
              <a:spcBef>
                <a:spcPts val="0"/>
              </a:spcBef>
              <a:spcAft>
                <a:spcPts val="0"/>
              </a:spcAft>
              <a:buNone/>
            </a:pPr>
            <a:r>
              <a:rPr lang="en-GB" sz="1500"/>
              <a:t>In case of internal designation for task owner, we can alert every morning.</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GB" sz="1500"/>
              <a:t>Like this, we </a:t>
            </a:r>
            <a:r>
              <a:rPr lang="en-GB" sz="1500"/>
              <a:t>should</a:t>
            </a:r>
            <a:r>
              <a:rPr lang="en-GB" sz="1500"/>
              <a:t> make sure the notification every </a:t>
            </a:r>
            <a:r>
              <a:rPr lang="en-GB" sz="1500"/>
              <a:t>morning</a:t>
            </a:r>
            <a:r>
              <a:rPr lang="en-GB" sz="1500"/>
              <a:t> to our client.</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b="1" lang="en-GB" sz="1900"/>
              <a:t>What we have to do for external notification </a:t>
            </a:r>
            <a:endParaRPr b="1" sz="1900"/>
          </a:p>
          <a:p>
            <a:pPr indent="0" lvl="0" marL="0" rtl="0" algn="l">
              <a:spcBef>
                <a:spcPts val="0"/>
              </a:spcBef>
              <a:spcAft>
                <a:spcPts val="0"/>
              </a:spcAft>
              <a:buNone/>
            </a:pPr>
            <a:r>
              <a:rPr b="1" lang="en-GB" sz="1500"/>
              <a:t>(To do list, due time, fixed time, updated notification)</a:t>
            </a:r>
            <a:endParaRPr b="1" sz="1500"/>
          </a:p>
        </p:txBody>
      </p:sp>
      <p:pic>
        <p:nvPicPr>
          <p:cNvPr id="82" name="Google Shape;82;p16"/>
          <p:cNvPicPr preferRelativeResize="0"/>
          <p:nvPr/>
        </p:nvPicPr>
        <p:blipFill rotWithShape="1">
          <a:blip r:embed="rId3">
            <a:alphaModFix/>
          </a:blip>
          <a:srcRect b="46190" l="0" r="0" t="0"/>
          <a:stretch/>
        </p:blipFill>
        <p:spPr>
          <a:xfrm>
            <a:off x="162600" y="815100"/>
            <a:ext cx="4089150" cy="39251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cxnSp>
        <p:nvCxnSpPr>
          <p:cNvPr id="87" name="Google Shape;87;p17"/>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88" name="Google Shape;88;p17"/>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100">
                <a:latin typeface="Arial"/>
                <a:ea typeface="Arial"/>
                <a:cs typeface="Arial"/>
                <a:sym typeface="Arial"/>
              </a:rPr>
              <a:t>3. please announce current process to client with any kind of info </a:t>
            </a:r>
            <a:endParaRPr sz="1600">
              <a:latin typeface="Arial"/>
              <a:ea typeface="Arial"/>
              <a:cs typeface="Arial"/>
              <a:sym typeface="Arial"/>
            </a:endParaRPr>
          </a:p>
        </p:txBody>
      </p:sp>
      <p:sp>
        <p:nvSpPr>
          <p:cNvPr id="89" name="Google Shape;89;p17"/>
          <p:cNvSpPr txBox="1"/>
          <p:nvPr/>
        </p:nvSpPr>
        <p:spPr>
          <a:xfrm>
            <a:off x="4192700" y="815100"/>
            <a:ext cx="4785900" cy="423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t>Example announcement</a:t>
            </a:r>
            <a:endParaRPr b="1" sz="1600"/>
          </a:p>
          <a:p>
            <a:pPr indent="0" lvl="0" marL="0" rtl="0" algn="l">
              <a:spcBef>
                <a:spcPts val="0"/>
              </a:spcBef>
              <a:spcAft>
                <a:spcPts val="0"/>
              </a:spcAft>
              <a:buNone/>
            </a:pPr>
            <a:r>
              <a:t/>
            </a:r>
            <a:endParaRPr b="1" sz="1600"/>
          </a:p>
          <a:p>
            <a:pPr indent="0" lvl="0" marL="0" rtl="0" algn="l">
              <a:spcBef>
                <a:spcPts val="0"/>
              </a:spcBef>
              <a:spcAft>
                <a:spcPts val="0"/>
              </a:spcAft>
              <a:buNone/>
            </a:pPr>
            <a:r>
              <a:rPr lang="en-GB" sz="1100"/>
              <a:t>Today, we’ll finish the marketing for </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b="1" lang="en-GB" sz="1100">
                <a:highlight>
                  <a:schemeClr val="dk1"/>
                </a:highlight>
              </a:rPr>
              <a:t>Daily</a:t>
            </a:r>
            <a:r>
              <a:rPr b="1" lang="en-GB" sz="1100"/>
              <a:t> Routine to check the automated Sales</a:t>
            </a:r>
            <a:endParaRPr b="1" sz="1100"/>
          </a:p>
          <a:p>
            <a:pPr indent="0" lvl="0" marL="0" rtl="0" algn="l">
              <a:spcBef>
                <a:spcPts val="0"/>
              </a:spcBef>
              <a:spcAft>
                <a:spcPts val="0"/>
              </a:spcAft>
              <a:buNone/>
            </a:pPr>
            <a:r>
              <a:rPr lang="en-GB" sz="1100"/>
              <a:t>1)social media posting automation (Using the make.com)</a:t>
            </a:r>
            <a:endParaRPr sz="1100"/>
          </a:p>
          <a:p>
            <a:pPr indent="0" lvl="0" marL="0" rtl="0" algn="l">
              <a:spcBef>
                <a:spcPts val="0"/>
              </a:spcBef>
              <a:spcAft>
                <a:spcPts val="0"/>
              </a:spcAft>
              <a:buNone/>
            </a:pPr>
            <a:r>
              <a:rPr lang="en-GB" sz="1100"/>
              <a:t>2)replies </a:t>
            </a:r>
            <a:r>
              <a:rPr lang="en-GB" sz="1100">
                <a:solidFill>
                  <a:schemeClr val="dk2"/>
                </a:solidFill>
              </a:rPr>
              <a:t>(you can search on the google for auto DM)</a:t>
            </a:r>
            <a:endParaRPr sz="1100"/>
          </a:p>
          <a:p>
            <a:pPr indent="0" lvl="0" marL="0" rtl="0" algn="l">
              <a:spcBef>
                <a:spcPts val="0"/>
              </a:spcBef>
              <a:spcAft>
                <a:spcPts val="0"/>
              </a:spcAft>
              <a:buNone/>
            </a:pPr>
            <a:r>
              <a:rPr lang="en-GB" sz="1100"/>
              <a:t>3)likes </a:t>
            </a:r>
            <a:r>
              <a:rPr lang="en-GB" sz="1100">
                <a:solidFill>
                  <a:schemeClr val="dk2"/>
                </a:solidFill>
              </a:rPr>
              <a:t>(you can search on the google for auto DM)</a:t>
            </a:r>
            <a:endParaRPr sz="1100"/>
          </a:p>
          <a:p>
            <a:pPr indent="0" lvl="0" marL="0" rtl="0" algn="l">
              <a:spcBef>
                <a:spcPts val="0"/>
              </a:spcBef>
              <a:spcAft>
                <a:spcPts val="0"/>
              </a:spcAft>
              <a:buNone/>
            </a:pPr>
            <a:r>
              <a:rPr lang="en-GB" sz="1100"/>
              <a:t>4)Following </a:t>
            </a:r>
            <a:r>
              <a:rPr lang="en-GB" sz="1100">
                <a:solidFill>
                  <a:schemeClr val="dk2"/>
                </a:solidFill>
              </a:rPr>
              <a:t>(you can search on the google for auto DM)</a:t>
            </a:r>
            <a:endParaRPr sz="1100"/>
          </a:p>
          <a:p>
            <a:pPr indent="0" lvl="0" marL="0" rtl="0" algn="l">
              <a:spcBef>
                <a:spcPts val="0"/>
              </a:spcBef>
              <a:spcAft>
                <a:spcPts val="0"/>
              </a:spcAft>
              <a:buNone/>
            </a:pPr>
            <a:r>
              <a:rPr lang="en-GB" sz="1100"/>
              <a:t>5)Auto DM (you can search on the google for auto DM)</a:t>
            </a:r>
            <a:endParaRPr sz="1100"/>
          </a:p>
          <a:p>
            <a:pPr indent="0" lvl="0" marL="0" rtl="0" algn="l">
              <a:spcBef>
                <a:spcPts val="0"/>
              </a:spcBef>
              <a:spcAft>
                <a:spcPts val="0"/>
              </a:spcAft>
              <a:buNone/>
            </a:pPr>
            <a:r>
              <a:rPr lang="en-GB" sz="1100"/>
              <a:t>(Instagram, Facebook, Linkedin, </a:t>
            </a:r>
            <a:endParaRPr sz="1100"/>
          </a:p>
          <a:p>
            <a:pPr indent="0" lvl="0" marL="0" rtl="0" algn="l">
              <a:spcBef>
                <a:spcPts val="0"/>
              </a:spcBef>
              <a:spcAft>
                <a:spcPts val="0"/>
              </a:spcAft>
              <a:buNone/>
            </a:pPr>
            <a:r>
              <a:rPr lang="en-GB" sz="1100">
                <a:highlight>
                  <a:schemeClr val="dk1"/>
                </a:highlight>
              </a:rPr>
              <a:t>6)video creations : Next pages (Attachment) (Important)</a:t>
            </a:r>
            <a:endParaRPr sz="1100">
              <a:highlight>
                <a:schemeClr val="dk1"/>
              </a:highlight>
            </a:endParaRPr>
          </a:p>
          <a:p>
            <a:pPr indent="0" lvl="0" marL="0" rtl="0" algn="l">
              <a:spcBef>
                <a:spcPts val="0"/>
              </a:spcBef>
              <a:spcAft>
                <a:spcPts val="0"/>
              </a:spcAft>
              <a:buNone/>
            </a:pPr>
            <a:r>
              <a:rPr lang="en-GB" sz="1100">
                <a:highlight>
                  <a:schemeClr val="dk1"/>
                </a:highlight>
              </a:rPr>
              <a:t>7)Landing page design (Important)</a:t>
            </a:r>
            <a:endParaRPr sz="1100">
              <a:highlight>
                <a:schemeClr val="dk1"/>
              </a:highlight>
            </a:endParaRPr>
          </a:p>
          <a:p>
            <a:pPr indent="0" lvl="0" marL="0" rtl="0" algn="l">
              <a:spcBef>
                <a:spcPts val="0"/>
              </a:spcBef>
              <a:spcAft>
                <a:spcPts val="0"/>
              </a:spcAft>
              <a:buNone/>
            </a:pPr>
            <a:r>
              <a:t/>
            </a:r>
            <a:endParaRPr sz="1100">
              <a:highlight>
                <a:schemeClr val="dk1"/>
              </a:highlight>
            </a:endParaRPr>
          </a:p>
          <a:p>
            <a:pPr indent="0" lvl="0" marL="0" rtl="0" algn="l">
              <a:spcBef>
                <a:spcPts val="0"/>
              </a:spcBef>
              <a:spcAft>
                <a:spcPts val="0"/>
              </a:spcAft>
              <a:buNone/>
            </a:pPr>
            <a:r>
              <a:rPr lang="en-GB" sz="1100"/>
              <a:t>8)Set FB Ads, Google Ads, Linkedin Sponsorship marketing, Instagram Sponsorship marketing, Exclusive FB Group are so profitable to do marketing specific product or service.</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GB" sz="1100"/>
              <a:t>9)Inbound process we’ll finish for this today</a:t>
            </a:r>
            <a:endParaRPr sz="1100"/>
          </a:p>
          <a:p>
            <a:pPr indent="0" lvl="0" marL="0" rtl="0" algn="l">
              <a:spcBef>
                <a:spcPts val="0"/>
              </a:spcBef>
              <a:spcAft>
                <a:spcPts val="0"/>
              </a:spcAft>
              <a:buNone/>
            </a:pPr>
            <a:r>
              <a:rPr lang="en-GB" sz="1100"/>
              <a:t>(QnA  for each case) (Ex. </a:t>
            </a:r>
            <a:r>
              <a:rPr lang="en-GB" sz="1100">
                <a:highlight>
                  <a:schemeClr val="dk1"/>
                </a:highlight>
              </a:rPr>
              <a:t>(Main Business) </a:t>
            </a:r>
            <a:r>
              <a:rPr lang="en-GB" sz="1100">
                <a:solidFill>
                  <a:schemeClr val="dk2"/>
                </a:solidFill>
                <a:highlight>
                  <a:schemeClr val="dk1"/>
                </a:highlight>
              </a:rPr>
              <a:t>Finance service</a:t>
            </a:r>
            <a:r>
              <a:rPr lang="en-GB" sz="1100">
                <a:solidFill>
                  <a:schemeClr val="dk2"/>
                </a:solidFill>
              </a:rPr>
              <a:t>, </a:t>
            </a:r>
            <a:r>
              <a:rPr lang="en-GB" sz="1100"/>
              <a:t>Marketing Consultation, Shopping mall Product)</a:t>
            </a:r>
            <a:endParaRPr sz="1100"/>
          </a:p>
          <a:p>
            <a:pPr indent="0" lvl="0" marL="0" rtl="0" algn="l">
              <a:spcBef>
                <a:spcPts val="0"/>
              </a:spcBef>
              <a:spcAft>
                <a:spcPts val="0"/>
              </a:spcAft>
              <a:buNone/>
            </a:pPr>
            <a:r>
              <a:rPr lang="en-GB" sz="1100"/>
              <a:t>QnA sampling in case of chatting</a:t>
            </a:r>
            <a:endParaRPr sz="1100"/>
          </a:p>
          <a:p>
            <a:pPr indent="0" lvl="0" marL="0" rtl="0" algn="l">
              <a:spcBef>
                <a:spcPts val="0"/>
              </a:spcBef>
              <a:spcAft>
                <a:spcPts val="0"/>
              </a:spcAft>
              <a:buNone/>
            </a:pPr>
            <a:r>
              <a:t/>
            </a:r>
            <a:endParaRPr sz="1100"/>
          </a:p>
        </p:txBody>
      </p:sp>
      <p:pic>
        <p:nvPicPr>
          <p:cNvPr id="90" name="Google Shape;90;p17"/>
          <p:cNvPicPr preferRelativeResize="0"/>
          <p:nvPr/>
        </p:nvPicPr>
        <p:blipFill rotWithShape="1">
          <a:blip r:embed="rId3">
            <a:alphaModFix/>
          </a:blip>
          <a:srcRect b="33288" l="0" r="0" t="0"/>
          <a:stretch/>
        </p:blipFill>
        <p:spPr>
          <a:xfrm>
            <a:off x="188250" y="815100"/>
            <a:ext cx="3691774" cy="4083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cxnSp>
        <p:nvCxnSpPr>
          <p:cNvPr id="95" name="Google Shape;95;p18"/>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96" name="Google Shape;96;p18"/>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100">
                <a:latin typeface="Arial"/>
                <a:ea typeface="Arial"/>
                <a:cs typeface="Arial"/>
                <a:sym typeface="Arial"/>
              </a:rPr>
              <a:t>3. please announce current process to client with any kind of info </a:t>
            </a:r>
            <a:endParaRPr sz="1600">
              <a:latin typeface="Arial"/>
              <a:ea typeface="Arial"/>
              <a:cs typeface="Arial"/>
              <a:sym typeface="Arial"/>
            </a:endParaRPr>
          </a:p>
        </p:txBody>
      </p:sp>
      <p:sp>
        <p:nvSpPr>
          <p:cNvPr id="97" name="Google Shape;97;p18"/>
          <p:cNvSpPr txBox="1"/>
          <p:nvPr/>
        </p:nvSpPr>
        <p:spPr>
          <a:xfrm>
            <a:off x="4192700" y="815100"/>
            <a:ext cx="4785900" cy="343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highlight>
                  <a:schemeClr val="dk1"/>
                </a:highlight>
              </a:rPr>
              <a:t>Remember</a:t>
            </a:r>
            <a:r>
              <a:rPr b="1" lang="en-GB" sz="1600"/>
              <a:t>-! Put the Public info with celebrity images according to RSS policy</a:t>
            </a:r>
            <a:endParaRPr b="1" sz="1600"/>
          </a:p>
          <a:p>
            <a:pPr indent="0" lvl="0" marL="0" rtl="0" algn="l">
              <a:spcBef>
                <a:spcPts val="0"/>
              </a:spcBef>
              <a:spcAft>
                <a:spcPts val="0"/>
              </a:spcAft>
              <a:buNone/>
            </a:pPr>
            <a:r>
              <a:t/>
            </a:r>
            <a:endParaRPr b="1" sz="1600"/>
          </a:p>
          <a:p>
            <a:pPr indent="0" lvl="0" marL="0" rtl="0" algn="l">
              <a:spcBef>
                <a:spcPts val="0"/>
              </a:spcBef>
              <a:spcAft>
                <a:spcPts val="0"/>
              </a:spcAft>
              <a:buClr>
                <a:schemeClr val="dk2"/>
              </a:buClr>
              <a:buSzPts val="1100"/>
              <a:buFont typeface="Arial"/>
              <a:buNone/>
            </a:pPr>
            <a:r>
              <a:rPr b="1" lang="en-GB" sz="1000"/>
              <a:t>for media for public information which release on media previously, we can </a:t>
            </a:r>
            <a:r>
              <a:rPr b="1" lang="en-GB" sz="1000"/>
              <a:t>release</a:t>
            </a:r>
            <a:r>
              <a:rPr b="1" lang="en-GB" sz="1000"/>
              <a:t> them according to RSS policy. Please make the design according to </a:t>
            </a:r>
            <a:endParaRPr b="1" sz="1000"/>
          </a:p>
          <a:p>
            <a:pPr indent="0" lvl="0" marL="0" rtl="0" algn="l">
              <a:spcBef>
                <a:spcPts val="0"/>
              </a:spcBef>
              <a:spcAft>
                <a:spcPts val="0"/>
              </a:spcAft>
              <a:buClr>
                <a:schemeClr val="dk2"/>
              </a:buClr>
              <a:buSzPts val="1100"/>
              <a:buFont typeface="Arial"/>
              <a:buNone/>
            </a:pPr>
            <a:r>
              <a:t/>
            </a:r>
            <a:endParaRPr b="1" sz="1100"/>
          </a:p>
          <a:p>
            <a:pPr indent="0" lvl="0" marL="0" rtl="0" algn="l">
              <a:spcBef>
                <a:spcPts val="0"/>
              </a:spcBef>
              <a:spcAft>
                <a:spcPts val="0"/>
              </a:spcAft>
              <a:buClr>
                <a:schemeClr val="dk2"/>
              </a:buClr>
              <a:buSzPts val="1100"/>
              <a:buFont typeface="Arial"/>
              <a:buNone/>
            </a:pPr>
            <a:r>
              <a:rPr b="1" lang="en-GB" sz="1100"/>
              <a:t>[Topic of Snovacapital social media]</a:t>
            </a:r>
            <a:endParaRPr b="1" sz="1100"/>
          </a:p>
          <a:p>
            <a:pPr indent="0" lvl="0" marL="0" rtl="0" algn="l">
              <a:spcBef>
                <a:spcPts val="0"/>
              </a:spcBef>
              <a:spcAft>
                <a:spcPts val="0"/>
              </a:spcAft>
              <a:buClr>
                <a:schemeClr val="dk2"/>
              </a:buClr>
              <a:buSzPts val="1100"/>
              <a:buFont typeface="Arial"/>
              <a:buNone/>
            </a:pPr>
            <a:r>
              <a:rPr lang="en-GB" sz="1100"/>
              <a:t>1) FED USA  </a:t>
            </a:r>
            <a:r>
              <a:rPr b="1" lang="en-GB" sz="1100" u="sng">
                <a:solidFill>
                  <a:schemeClr val="accent5"/>
                </a:solidFill>
                <a:hlinkClick r:id="rId3">
                  <a:extLst>
                    <a:ext uri="{A12FA001-AC4F-418D-AE19-62706E023703}">
                      <ahyp:hlinkClr val="tx"/>
                    </a:ext>
                  </a:extLst>
                </a:hlinkClick>
              </a:rPr>
              <a:t>https://www.federalreserve.gov/</a:t>
            </a:r>
            <a:r>
              <a:rPr b="1" lang="en-GB" sz="1100">
                <a:solidFill>
                  <a:schemeClr val="dk2"/>
                </a:solidFill>
              </a:rPr>
              <a:t> </a:t>
            </a:r>
            <a:endParaRPr sz="1100"/>
          </a:p>
          <a:p>
            <a:pPr indent="0" lvl="0" marL="0" rtl="0" algn="l">
              <a:spcBef>
                <a:spcPts val="0"/>
              </a:spcBef>
              <a:spcAft>
                <a:spcPts val="0"/>
              </a:spcAft>
              <a:buClr>
                <a:schemeClr val="dk2"/>
              </a:buClr>
              <a:buSzPts val="1100"/>
              <a:buFont typeface="Arial"/>
              <a:buNone/>
            </a:pPr>
            <a:r>
              <a:rPr lang="en-GB" sz="1100"/>
              <a:t>2) Stock Market (you can search on the </a:t>
            </a:r>
            <a:r>
              <a:rPr lang="en-GB" sz="1100"/>
              <a:t>google</a:t>
            </a:r>
            <a:r>
              <a:rPr lang="en-GB" sz="1100"/>
              <a:t> or chat GPT)</a:t>
            </a:r>
            <a:endParaRPr sz="1100"/>
          </a:p>
          <a:p>
            <a:pPr indent="0" lvl="0" marL="0" rtl="0" algn="l">
              <a:spcBef>
                <a:spcPts val="0"/>
              </a:spcBef>
              <a:spcAft>
                <a:spcPts val="0"/>
              </a:spcAft>
              <a:buClr>
                <a:schemeClr val="dk2"/>
              </a:buClr>
              <a:buSzPts val="1100"/>
              <a:buFont typeface="Arial"/>
              <a:buNone/>
            </a:pPr>
            <a:r>
              <a:rPr lang="en-GB" sz="1100"/>
              <a:t>3) bond market </a:t>
            </a:r>
            <a:r>
              <a:rPr lang="en-GB" sz="1100">
                <a:solidFill>
                  <a:schemeClr val="dk2"/>
                </a:solidFill>
              </a:rPr>
              <a:t>(you can search on the google or chat GPT)</a:t>
            </a:r>
            <a:endParaRPr sz="1100"/>
          </a:p>
          <a:p>
            <a:pPr indent="0" lvl="0" marL="0" rtl="0" algn="l">
              <a:spcBef>
                <a:spcPts val="0"/>
              </a:spcBef>
              <a:spcAft>
                <a:spcPts val="0"/>
              </a:spcAft>
              <a:buClr>
                <a:schemeClr val="dk2"/>
              </a:buClr>
              <a:buSzPts val="1100"/>
              <a:buFont typeface="Arial"/>
              <a:buNone/>
            </a:pPr>
            <a:r>
              <a:rPr lang="en-GB" sz="1100"/>
              <a:t>4) blockchain market  </a:t>
            </a:r>
            <a:r>
              <a:rPr lang="en-GB" sz="1100">
                <a:solidFill>
                  <a:schemeClr val="dk2"/>
                </a:solidFill>
              </a:rPr>
              <a:t>(you can search on the google or chat GPT)</a:t>
            </a:r>
            <a:endParaRPr sz="1100"/>
          </a:p>
          <a:p>
            <a:pPr indent="0" lvl="0" marL="0" rtl="0" algn="l">
              <a:spcBef>
                <a:spcPts val="0"/>
              </a:spcBef>
              <a:spcAft>
                <a:spcPts val="0"/>
              </a:spcAft>
              <a:buClr>
                <a:schemeClr val="dk2"/>
              </a:buClr>
              <a:buSzPts val="1100"/>
              <a:buFont typeface="Arial"/>
              <a:buNone/>
            </a:pPr>
            <a:r>
              <a:rPr lang="en-GB" sz="1100"/>
              <a:t>5) any other economic topics </a:t>
            </a:r>
            <a:r>
              <a:rPr lang="en-GB" sz="1100">
                <a:solidFill>
                  <a:schemeClr val="dk2"/>
                </a:solidFill>
              </a:rPr>
              <a:t>(you can search on the google or chat GPT)</a:t>
            </a:r>
            <a:endParaRPr sz="1100"/>
          </a:p>
          <a:p>
            <a:pPr indent="0" lvl="0" marL="0" rtl="0" algn="l">
              <a:spcBef>
                <a:spcPts val="0"/>
              </a:spcBef>
              <a:spcAft>
                <a:spcPts val="0"/>
              </a:spcAft>
              <a:buClr>
                <a:schemeClr val="dk2"/>
              </a:buClr>
              <a:buSzPts val="1100"/>
              <a:buFont typeface="Arial"/>
              <a:buNone/>
            </a:pPr>
            <a:r>
              <a:t/>
            </a:r>
            <a:endParaRPr b="1" sz="1100"/>
          </a:p>
          <a:p>
            <a:pPr indent="0" lvl="0" marL="0" rtl="0" algn="l">
              <a:spcBef>
                <a:spcPts val="0"/>
              </a:spcBef>
              <a:spcAft>
                <a:spcPts val="0"/>
              </a:spcAft>
              <a:buClr>
                <a:schemeClr val="dk2"/>
              </a:buClr>
              <a:buSzPts val="1100"/>
              <a:buFont typeface="Arial"/>
              <a:buNone/>
            </a:pPr>
            <a:r>
              <a:rPr b="1" lang="en-GB" sz="1100"/>
              <a:t>RSS policy (how public info can be opened to every single media?) reference (for public info)</a:t>
            </a:r>
            <a:endParaRPr b="1" sz="1100"/>
          </a:p>
          <a:p>
            <a:pPr indent="0" lvl="0" marL="0" rtl="0" algn="l">
              <a:spcBef>
                <a:spcPts val="0"/>
              </a:spcBef>
              <a:spcAft>
                <a:spcPts val="0"/>
              </a:spcAft>
              <a:buClr>
                <a:schemeClr val="dk2"/>
              </a:buClr>
              <a:buSzPts val="1100"/>
              <a:buFont typeface="Arial"/>
              <a:buNone/>
            </a:pPr>
            <a:r>
              <a:rPr b="1" lang="en-GB" sz="1100" u="sng">
                <a:solidFill>
                  <a:schemeClr val="hlink"/>
                </a:solidFill>
                <a:hlinkClick r:id="rId4"/>
              </a:rPr>
              <a:t>https://en.wikipedia.org/wiki/Media_RSS</a:t>
            </a:r>
            <a:r>
              <a:rPr b="1" lang="en-GB" sz="1100"/>
              <a:t> </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Put the </a:t>
            </a:r>
            <a:r>
              <a:rPr b="1" lang="en-GB" sz="1100">
                <a:highlight>
                  <a:schemeClr val="dk1"/>
                </a:highlight>
              </a:rPr>
              <a:t>inbound system</a:t>
            </a:r>
            <a:r>
              <a:rPr b="1" lang="en-GB" sz="1100"/>
              <a:t> on every single website</a:t>
            </a:r>
            <a:endParaRPr b="1" sz="1100"/>
          </a:p>
        </p:txBody>
      </p:sp>
      <p:pic>
        <p:nvPicPr>
          <p:cNvPr id="98" name="Google Shape;98;p18"/>
          <p:cNvPicPr preferRelativeResize="0"/>
          <p:nvPr/>
        </p:nvPicPr>
        <p:blipFill>
          <a:blip r:embed="rId5">
            <a:alphaModFix/>
          </a:blip>
          <a:stretch>
            <a:fillRect/>
          </a:stretch>
        </p:blipFill>
        <p:spPr>
          <a:xfrm>
            <a:off x="152400" y="865325"/>
            <a:ext cx="3788479" cy="41257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cxnSp>
        <p:nvCxnSpPr>
          <p:cNvPr id="103" name="Google Shape;103;p19"/>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04" name="Google Shape;104;p19"/>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100">
                <a:latin typeface="Arial"/>
                <a:ea typeface="Arial"/>
                <a:cs typeface="Arial"/>
                <a:sym typeface="Arial"/>
              </a:rPr>
              <a:t>3. please announce current process to client with any kind of info </a:t>
            </a:r>
            <a:endParaRPr sz="1600">
              <a:latin typeface="Arial"/>
              <a:ea typeface="Arial"/>
              <a:cs typeface="Arial"/>
              <a:sym typeface="Arial"/>
            </a:endParaRPr>
          </a:p>
        </p:txBody>
      </p:sp>
      <p:sp>
        <p:nvSpPr>
          <p:cNvPr id="105" name="Google Shape;105;p19"/>
          <p:cNvSpPr txBox="1"/>
          <p:nvPr/>
        </p:nvSpPr>
        <p:spPr>
          <a:xfrm>
            <a:off x="6604100" y="815100"/>
            <a:ext cx="23745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highlight>
                  <a:schemeClr val="dk1"/>
                </a:highlight>
              </a:rPr>
              <a:t>Remember</a:t>
            </a:r>
            <a:r>
              <a:rPr b="1" lang="en-GB" sz="1600"/>
              <a:t>-! Marketing funnel is important</a:t>
            </a:r>
            <a:endParaRPr b="1" sz="16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Put the </a:t>
            </a:r>
            <a:r>
              <a:rPr b="1" lang="en-GB" sz="1100">
                <a:highlight>
                  <a:schemeClr val="dk1"/>
                </a:highlight>
              </a:rPr>
              <a:t>inbound system</a:t>
            </a:r>
            <a:r>
              <a:rPr b="1" lang="en-GB" sz="1100"/>
              <a:t> on every single website</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Snovacapital is similar to this service </a:t>
            </a:r>
            <a:endParaRPr b="1" sz="1100"/>
          </a:p>
          <a:p>
            <a:pPr indent="0" lvl="0" marL="0" rtl="0" algn="l">
              <a:spcBef>
                <a:spcPts val="0"/>
              </a:spcBef>
              <a:spcAft>
                <a:spcPts val="0"/>
              </a:spcAft>
              <a:buNone/>
            </a:pPr>
            <a:r>
              <a:rPr b="1" lang="en-GB" sz="1100" u="sng">
                <a:solidFill>
                  <a:schemeClr val="hlink"/>
                </a:solidFill>
                <a:hlinkClick r:id="rId3"/>
              </a:rPr>
              <a:t>https://bond.aixinvestors.com/</a:t>
            </a:r>
            <a:r>
              <a:rPr b="1" lang="en-GB" sz="1100"/>
              <a:t>  </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t/>
            </a:r>
            <a:endParaRPr b="1" sz="1100"/>
          </a:p>
        </p:txBody>
      </p:sp>
      <p:pic>
        <p:nvPicPr>
          <p:cNvPr id="106" name="Google Shape;106;p19"/>
          <p:cNvPicPr preferRelativeResize="0"/>
          <p:nvPr/>
        </p:nvPicPr>
        <p:blipFill>
          <a:blip r:embed="rId4">
            <a:alphaModFix/>
          </a:blip>
          <a:stretch>
            <a:fillRect/>
          </a:stretch>
        </p:blipFill>
        <p:spPr>
          <a:xfrm>
            <a:off x="152400" y="865325"/>
            <a:ext cx="6182874" cy="37892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cxnSp>
        <p:nvCxnSpPr>
          <p:cNvPr id="111" name="Google Shape;111;p20"/>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12" name="Google Shape;112;p20"/>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100">
                <a:latin typeface="Arial"/>
                <a:ea typeface="Arial"/>
                <a:cs typeface="Arial"/>
                <a:sym typeface="Arial"/>
              </a:rPr>
              <a:t>3. please announce current process to client with any kind of info </a:t>
            </a:r>
            <a:endParaRPr sz="1600">
              <a:latin typeface="Arial"/>
              <a:ea typeface="Arial"/>
              <a:cs typeface="Arial"/>
              <a:sym typeface="Arial"/>
            </a:endParaRPr>
          </a:p>
        </p:txBody>
      </p:sp>
      <p:sp>
        <p:nvSpPr>
          <p:cNvPr id="113" name="Google Shape;113;p20"/>
          <p:cNvSpPr txBox="1"/>
          <p:nvPr/>
        </p:nvSpPr>
        <p:spPr>
          <a:xfrm>
            <a:off x="6604100" y="815100"/>
            <a:ext cx="23745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highlight>
                  <a:schemeClr val="dk1"/>
                </a:highlight>
              </a:rPr>
              <a:t>Remember</a:t>
            </a:r>
            <a:r>
              <a:rPr b="1" lang="en-GB" sz="1600"/>
              <a:t>-! Marketing funnel is important</a:t>
            </a:r>
            <a:endParaRPr b="1" sz="16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Put the </a:t>
            </a:r>
            <a:r>
              <a:rPr b="1" lang="en-GB" sz="1100">
                <a:highlight>
                  <a:schemeClr val="dk1"/>
                </a:highlight>
              </a:rPr>
              <a:t>inbound system</a:t>
            </a:r>
            <a:r>
              <a:rPr b="1" lang="en-GB" sz="1100"/>
              <a:t> on every single website</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Snovacapital is similar to this service </a:t>
            </a:r>
            <a:endParaRPr b="1" sz="1100"/>
          </a:p>
          <a:p>
            <a:pPr indent="0" lvl="0" marL="0" rtl="0" algn="l">
              <a:spcBef>
                <a:spcPts val="0"/>
              </a:spcBef>
              <a:spcAft>
                <a:spcPts val="0"/>
              </a:spcAft>
              <a:buNone/>
            </a:pPr>
            <a:r>
              <a:rPr b="1" lang="en-GB" sz="1100" u="sng">
                <a:solidFill>
                  <a:schemeClr val="hlink"/>
                </a:solidFill>
                <a:hlinkClick r:id="rId3"/>
              </a:rPr>
              <a:t>https://bond.aixinvestors.com/</a:t>
            </a:r>
            <a:r>
              <a:rPr b="1" lang="en-GB" sz="1100"/>
              <a:t>  </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t/>
            </a:r>
            <a:endParaRPr b="1" sz="1100"/>
          </a:p>
        </p:txBody>
      </p:sp>
      <p:pic>
        <p:nvPicPr>
          <p:cNvPr id="114" name="Google Shape;114;p20"/>
          <p:cNvPicPr preferRelativeResize="0"/>
          <p:nvPr/>
        </p:nvPicPr>
        <p:blipFill>
          <a:blip r:embed="rId4">
            <a:alphaModFix/>
          </a:blip>
          <a:stretch>
            <a:fillRect/>
          </a:stretch>
        </p:blipFill>
        <p:spPr>
          <a:xfrm>
            <a:off x="152400" y="815100"/>
            <a:ext cx="3198950" cy="3105925"/>
          </a:xfrm>
          <a:prstGeom prst="rect">
            <a:avLst/>
          </a:prstGeom>
          <a:noFill/>
          <a:ln>
            <a:noFill/>
          </a:ln>
        </p:spPr>
      </p:pic>
      <p:pic>
        <p:nvPicPr>
          <p:cNvPr id="115" name="Google Shape;115;p20"/>
          <p:cNvPicPr preferRelativeResize="0"/>
          <p:nvPr/>
        </p:nvPicPr>
        <p:blipFill>
          <a:blip r:embed="rId5">
            <a:alphaModFix/>
          </a:blip>
          <a:stretch>
            <a:fillRect/>
          </a:stretch>
        </p:blipFill>
        <p:spPr>
          <a:xfrm>
            <a:off x="3503750" y="865325"/>
            <a:ext cx="2572176" cy="31059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cxnSp>
        <p:nvCxnSpPr>
          <p:cNvPr id="120" name="Google Shape;120;p21"/>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21" name="Google Shape;121;p21"/>
          <p:cNvSpPr txBox="1"/>
          <p:nvPr>
            <p:ph type="title"/>
          </p:nvPr>
        </p:nvSpPr>
        <p:spPr>
          <a:xfrm>
            <a:off x="6900" y="140225"/>
            <a:ext cx="914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100">
                <a:latin typeface="Arial"/>
                <a:ea typeface="Arial"/>
                <a:cs typeface="Arial"/>
                <a:sym typeface="Arial"/>
              </a:rPr>
              <a:t>3. please announce current process to client with any kind of info </a:t>
            </a:r>
            <a:endParaRPr sz="1600">
              <a:latin typeface="Arial"/>
              <a:ea typeface="Arial"/>
              <a:cs typeface="Arial"/>
              <a:sym typeface="Arial"/>
            </a:endParaRPr>
          </a:p>
        </p:txBody>
      </p:sp>
      <p:sp>
        <p:nvSpPr>
          <p:cNvPr id="122" name="Google Shape;122;p21"/>
          <p:cNvSpPr txBox="1"/>
          <p:nvPr/>
        </p:nvSpPr>
        <p:spPr>
          <a:xfrm>
            <a:off x="6604100" y="815100"/>
            <a:ext cx="23745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highlight>
                  <a:schemeClr val="dk1"/>
                </a:highlight>
              </a:rPr>
              <a:t>Remember</a:t>
            </a:r>
            <a:r>
              <a:rPr b="1" lang="en-GB" sz="1600"/>
              <a:t>-! Marketing funnel is important</a:t>
            </a:r>
            <a:endParaRPr b="1" sz="16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Put the </a:t>
            </a:r>
            <a:r>
              <a:rPr b="1" lang="en-GB" sz="1100">
                <a:highlight>
                  <a:schemeClr val="dk1"/>
                </a:highlight>
              </a:rPr>
              <a:t>inbound system</a:t>
            </a:r>
            <a:r>
              <a:rPr b="1" lang="en-GB" sz="1100"/>
              <a:t> on every single website</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Snovacapital is similar to this service </a:t>
            </a:r>
            <a:endParaRPr b="1" sz="1100"/>
          </a:p>
          <a:p>
            <a:pPr indent="0" lvl="0" marL="0" rtl="0" algn="l">
              <a:spcBef>
                <a:spcPts val="0"/>
              </a:spcBef>
              <a:spcAft>
                <a:spcPts val="0"/>
              </a:spcAft>
              <a:buNone/>
            </a:pPr>
            <a:r>
              <a:rPr b="1" lang="en-GB" sz="1100" u="sng">
                <a:solidFill>
                  <a:schemeClr val="hlink"/>
                </a:solidFill>
                <a:hlinkClick r:id="rId3"/>
              </a:rPr>
              <a:t>https://bond.aixinvestors.com/</a:t>
            </a:r>
            <a:r>
              <a:rPr b="1" lang="en-GB" sz="1100"/>
              <a:t>  </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t/>
            </a:r>
            <a:endParaRPr b="1" sz="1100"/>
          </a:p>
        </p:txBody>
      </p:sp>
      <p:pic>
        <p:nvPicPr>
          <p:cNvPr id="123" name="Google Shape;123;p21"/>
          <p:cNvPicPr preferRelativeResize="0"/>
          <p:nvPr/>
        </p:nvPicPr>
        <p:blipFill>
          <a:blip r:embed="rId4">
            <a:alphaModFix/>
          </a:blip>
          <a:stretch>
            <a:fillRect/>
          </a:stretch>
        </p:blipFill>
        <p:spPr>
          <a:xfrm>
            <a:off x="152400" y="865325"/>
            <a:ext cx="2653556" cy="4125775"/>
          </a:xfrm>
          <a:prstGeom prst="rect">
            <a:avLst/>
          </a:prstGeom>
          <a:noFill/>
          <a:ln>
            <a:noFill/>
          </a:ln>
        </p:spPr>
      </p:pic>
      <p:pic>
        <p:nvPicPr>
          <p:cNvPr id="124" name="Google Shape;124;p21"/>
          <p:cNvPicPr preferRelativeResize="0"/>
          <p:nvPr/>
        </p:nvPicPr>
        <p:blipFill>
          <a:blip r:embed="rId5">
            <a:alphaModFix/>
          </a:blip>
          <a:stretch>
            <a:fillRect/>
          </a:stretch>
        </p:blipFill>
        <p:spPr>
          <a:xfrm>
            <a:off x="2958356" y="865325"/>
            <a:ext cx="2700364" cy="41257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1AFD1"/>
      </a:accent4>
      <a:accent5>
        <a:srgbClr val="0F9D58"/>
      </a:accent5>
      <a:accent6>
        <a:srgbClr val="9C27B0"/>
      </a:accent6>
      <a:hlink>
        <a:srgbClr val="0F9D58"/>
      </a:hlink>
      <a:folHlink>
        <a:srgbClr val="0F9D5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