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Noto Sans ExtraBold"/>
      <p:bold r:id="rId40"/>
      <p:boldItalic r:id="rId41"/>
    </p:embeddedFont>
    <p:embeddedFont>
      <p:font typeface="Playfair Display"/>
      <p:regular r:id="rId42"/>
      <p:bold r:id="rId43"/>
      <p:italic r:id="rId44"/>
      <p:boldItalic r:id="rId45"/>
    </p:embeddedFont>
    <p:embeddedFont>
      <p:font typeface="Montserrat"/>
      <p:regular r:id="rId46"/>
      <p:bold r:id="rId47"/>
      <p:italic r:id="rId48"/>
      <p:boldItalic r:id="rId49"/>
    </p:embeddedFont>
    <p:embeddedFont>
      <p:font typeface="Noto Sans"/>
      <p:regular r:id="rId50"/>
      <p:bold r:id="rId51"/>
      <p:italic r:id="rId52"/>
      <p:boldItalic r:id="rId53"/>
    </p:embeddedFont>
    <p:embeddedFont>
      <p:font typeface="Oswald"/>
      <p:regular r:id="rId54"/>
      <p:bold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ExtraBold-bold.fntdata"/><Relationship Id="rId42" Type="http://schemas.openxmlformats.org/officeDocument/2006/relationships/font" Target="fonts/PlayfairDisplay-regular.fntdata"/><Relationship Id="rId41" Type="http://schemas.openxmlformats.org/officeDocument/2006/relationships/font" Target="fonts/NotoSansExtraBold-boldItalic.fntdata"/><Relationship Id="rId44" Type="http://schemas.openxmlformats.org/officeDocument/2006/relationships/font" Target="fonts/PlayfairDisplay-italic.fntdata"/><Relationship Id="rId43" Type="http://schemas.openxmlformats.org/officeDocument/2006/relationships/font" Target="fonts/PlayfairDisplay-bold.fntdata"/><Relationship Id="rId46" Type="http://schemas.openxmlformats.org/officeDocument/2006/relationships/font" Target="fonts/Montserrat-regular.fntdata"/><Relationship Id="rId45" Type="http://schemas.openxmlformats.org/officeDocument/2006/relationships/font" Target="fonts/PlayfairDispl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otoSans-bold.fntdata"/><Relationship Id="rId50" Type="http://schemas.openxmlformats.org/officeDocument/2006/relationships/font" Target="fonts/NotoSans-regular.fntdata"/><Relationship Id="rId53" Type="http://schemas.openxmlformats.org/officeDocument/2006/relationships/font" Target="fonts/NotoSans-boldItalic.fntdata"/><Relationship Id="rId52" Type="http://schemas.openxmlformats.org/officeDocument/2006/relationships/font" Target="fonts/NotoSans-italic.fntdata"/><Relationship Id="rId11" Type="http://schemas.openxmlformats.org/officeDocument/2006/relationships/slide" Target="slides/slide6.xml"/><Relationship Id="rId55" Type="http://schemas.openxmlformats.org/officeDocument/2006/relationships/font" Target="fonts/Oswald-bold.fntdata"/><Relationship Id="rId10" Type="http://schemas.openxmlformats.org/officeDocument/2006/relationships/slide" Target="slides/slide5.xml"/><Relationship Id="rId54" Type="http://schemas.openxmlformats.org/officeDocument/2006/relationships/font" Target="fonts/Oswald-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8a2ed5b54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b8a2ed5b5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8a2ed5b54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b8a2ed5b54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b8a2ed5b54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b8a2ed5b54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b8eb0c8fd5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b8eb0c8fd5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b8eb0c8fd5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b8eb0c8fd5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8a2ed5b54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b8a2ed5b54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8a2ed5b54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b8a2ed5b5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8a2ed5b5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b8a2ed5b5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8a2ed5b5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b8a2ed5b5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b8a2ed5b5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b8a2ed5b5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b800c48e29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b800c48e29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b8a2ed5b54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b8a2ed5b54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b8a2ed5b5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b8a2ed5b5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8a2ed5b54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b8a2ed5b54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b8a2ed5b5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b8a2ed5b5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8a2ed5b5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b8a2ed5b5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8a2ed5b54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b8a2ed5b54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b8a2ed5b5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b8a2ed5b5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b8a2ed5b54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b8a2ed5b54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b8eb0c8fd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b8eb0c8fd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b8eb0c8fd5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b8eb0c8fd5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b800c48e29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b800c48e29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b8eb0c8fd5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b8eb0c8fd5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8eb0c8fd5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b8eb0c8fd5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b8eb0c8fd5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b8eb0c8fd5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b8eb0c8fd5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b8eb0c8fd5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b8a2ed5b54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b8a2ed5b54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8a2ed5b5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b8a2ed5b5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b8a2ed5b5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b8a2ed5b5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b8a2ed5b5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b8a2ed5b5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8a2ed5b54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b8a2ed5b5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b8a2ed5b54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b8a2ed5b5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8a2ed5b5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b8a2ed5b5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bond.aixinvestors.com/" TargetMode="External"/><Relationship Id="rId4" Type="http://schemas.openxmlformats.org/officeDocument/2006/relationships/image" Target="../media/image17.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bond.aixinvestors.com/"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bond.aixinvestors.com/"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ocs.google.com/spreadsheets/d/1bL9F_fARebfPd6DPThMOWfeNTvjileyuWF4cOr485mQ/edit?usp=sharing"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phantombuster.com/phantombuster?category=ai"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bond.aixinvestors.com/"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bond.aixinvestors.com/"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createstudio.com/index.html" TargetMode="External"/><Relationship Id="rId4" Type="http://schemas.openxmlformats.org/officeDocument/2006/relationships/hyperlink" Target="https://youtu.be/GG-9OCKBIBE?feature=shared" TargetMode="External"/><Relationship Id="rId10" Type="http://schemas.openxmlformats.org/officeDocument/2006/relationships/hyperlink" Target="https://www.synthesia.io/" TargetMode="External"/><Relationship Id="rId9" Type="http://schemas.openxmlformats.org/officeDocument/2006/relationships/hyperlink" Target="https://www.deepbrain.io/" TargetMode="External"/><Relationship Id="rId5" Type="http://schemas.openxmlformats.org/officeDocument/2006/relationships/hyperlink" Target="https://app.steve.ai/" TargetMode="External"/><Relationship Id="rId6" Type="http://schemas.openxmlformats.org/officeDocument/2006/relationships/hyperlink" Target="https://app.steve.ai/pricing" TargetMode="External"/><Relationship Id="rId7" Type="http://schemas.openxmlformats.org/officeDocument/2006/relationships/hyperlink" Target="https://www.canva.com/features/ai-face-generator/" TargetMode="External"/><Relationship Id="rId8" Type="http://schemas.openxmlformats.org/officeDocument/2006/relationships/hyperlink" Target="http://www.billo.app"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createstudio.com/index.html" TargetMode="External"/><Relationship Id="rId4" Type="http://schemas.openxmlformats.org/officeDocument/2006/relationships/hyperlink" Target="https://youtu.be/GG-9OCKBIBE?feature=shared" TargetMode="External"/><Relationship Id="rId5" Type="http://schemas.openxmlformats.org/officeDocument/2006/relationships/hyperlink" Target="https://app.steve.ai/" TargetMode="External"/><Relationship Id="rId6" Type="http://schemas.openxmlformats.org/officeDocument/2006/relationships/hyperlink" Target="https://app.steve.ai/pricing" TargetMode="External"/><Relationship Id="rId7"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youtube.com/watch?v=7jTcmctOY1Y" TargetMode="External"/><Relationship Id="rId4" Type="http://schemas.openxmlformats.org/officeDocument/2006/relationships/hyperlink" Target="https://www.linkedhelper.com/blog/linkedin-message-automatio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createstudio.com/index.html" TargetMode="External"/><Relationship Id="rId4" Type="http://schemas.openxmlformats.org/officeDocument/2006/relationships/hyperlink" Target="https://youtu.be/GG-9OCKBIBE?feature=shared" TargetMode="External"/><Relationship Id="rId5" Type="http://schemas.openxmlformats.org/officeDocument/2006/relationships/hyperlink" Target="https://app.steve.ai/" TargetMode="External"/><Relationship Id="rId6" Type="http://schemas.openxmlformats.org/officeDocument/2006/relationships/hyperlink" Target="https://app.steve.ai/pricing" TargetMode="External"/><Relationship Id="rId7"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canva.com/features/ai-face-generator/" TargetMode="External"/><Relationship Id="rId4" Type="http://schemas.openxmlformats.org/officeDocument/2006/relationships/hyperlink" Target="http://www.billo.app" TargetMode="External"/><Relationship Id="rId5" Type="http://schemas.openxmlformats.org/officeDocument/2006/relationships/hyperlink" Target="https://www.deepbrain.io/" TargetMode="External"/><Relationship Id="rId6" Type="http://schemas.openxmlformats.org/officeDocument/2006/relationships/hyperlink" Target="https://www.synthesia.io/" TargetMode="External"/><Relationship Id="rId7"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canva.com/features/ai-face-generator/" TargetMode="External"/><Relationship Id="rId4" Type="http://schemas.openxmlformats.org/officeDocument/2006/relationships/hyperlink" Target="http://www.billo.app" TargetMode="External"/><Relationship Id="rId5" Type="http://schemas.openxmlformats.org/officeDocument/2006/relationships/hyperlink" Target="https://www.deepbrain.io/" TargetMode="External"/><Relationship Id="rId6" Type="http://schemas.openxmlformats.org/officeDocument/2006/relationships/hyperlink" Target="https://www.synthesia.io/" TargetMode="External"/><Relationship Id="rId7"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hyperlink" Target="https://affiliatelab.im/?utm_source=facebook&amp;utm_medium=cpc&amp;utm_campaign=Purchase+%7C+Prospecting+%7C+All+GEO+%7C+ABO&amp;utm_term=WW+%7C+Interest+%7C+Purchase+%7C+Website+platforms+%E2%80%93+Copy&amp;utm_content=12020553628229051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bond.aixinvestors.com/" TargetMode="Externa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affiliatelab.im/?utm_source=facebook&amp;utm_medium=cpc&amp;utm_campaign=Purchase+%7C+Prospecting+%7C+All+GEO+%7C+ABO&amp;utm_term=WW+%7C+Interest+%7C+Purchase+%7C+Website+platforms+%E2%80%93+Copy&amp;utm_content=120205536282290518" TargetMode="Externa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affiliatelab.im/?utm_source=facebook&amp;utm_medium=cpc&amp;utm_campaign=Purchase+%7C+Prospecting+%7C+All+GEO+%7C+ABO&amp;utm_term=WW+%7C+Interest+%7C+Purchase+%7C+Website+platforms+%E2%80%93+Copy&amp;utm_content=120205536282290518" TargetMode="Externa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ordpress.org/plugins/cryptopay-wc-lit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t.me/+Dc5TRV5VIUcwZTR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oo.com/products/referral-system-for-woocommerce/" TargetMode="Externa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drive.google.com/drive/folders/1hDrigwqCblIOgz9jlJ8PTbOrorPY0KYM" TargetMode="External"/><Relationship Id="rId4" Type="http://schemas.openxmlformats.org/officeDocument/2006/relationships/hyperlink" Target="https://drive.google.com/drive/folders/1tLWK6qDTKSU8P5JDHRRCnDzH4tpnoB9M" TargetMode="External"/><Relationship Id="rId5" Type="http://schemas.openxmlformats.org/officeDocument/2006/relationships/hyperlink" Target="https://drive.google.com/drive/folders/1swg0ogIm9N4s1QDEIp-nEFy11ZgtkT0h" TargetMode="External"/><Relationship Id="rId6" Type="http://schemas.openxmlformats.org/officeDocument/2006/relationships/hyperlink" Target="https://drive.google.com/drive/folders/1n0fiAyqGjgp8AnlvPCDlow_m7hQyVtzO" TargetMode="External"/><Relationship Id="rId7" Type="http://schemas.openxmlformats.org/officeDocument/2006/relationships/hyperlink" Target="https://docs.google.com/document/d/1wnNKlpzVwVQIV92CrQqxGIRmVqTyoTtFCZqQe9cnB2g/edit?usp=drivesdk" TargetMode="External"/><Relationship Id="rId8" Type="http://schemas.openxmlformats.org/officeDocument/2006/relationships/hyperlink" Target="https://docs.google.com/document/d/1GIon2YLql-9QxVT1TozRNJf_LhJbGaIC3BOYvEhRBm4/edit?usp=drivesdk"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phantombuster.com/7473395921122066/phantoms?returnTo=%2Fautomations%2Finstagram%2F14303%2Finstagram-auto-commenter" TargetMode="External"/><Relationship Id="rId4" Type="http://schemas.openxmlformats.org/officeDocument/2006/relationships/hyperlink" Target="https://billo.app/" TargetMode="External"/><Relationship Id="rId5" Type="http://schemas.openxmlformats.org/officeDocument/2006/relationships/hyperlink" Target="https://www.rask.ai/"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federalreserve.gov/" TargetMode="External"/><Relationship Id="rId4" Type="http://schemas.openxmlformats.org/officeDocument/2006/relationships/hyperlink" Target="https://en.wikipedia.org/wiki/Media_RSS" TargetMode="External"/><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bond.aixinvestors.com/"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bond.aixinvestors.com/" TargetMode="External"/><Relationship Id="rId4" Type="http://schemas.openxmlformats.org/officeDocument/2006/relationships/image" Target="../media/image20.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bond.aixinvestors.com/" TargetMode="External"/><Relationship Id="rId4" Type="http://schemas.openxmlformats.org/officeDocument/2006/relationships/image" Target="../media/image11.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ts val="891"/>
              <a:buNone/>
            </a:pPr>
            <a:r>
              <a:rPr b="0" lang="en-GB" sz="4520"/>
              <a:t>BD, D, M, C team </a:t>
            </a:r>
            <a:endParaRPr b="0" sz="4520"/>
          </a:p>
          <a:p>
            <a:pPr indent="0" lvl="0" marL="0" rtl="0" algn="ctr">
              <a:spcBef>
                <a:spcPts val="0"/>
              </a:spcBef>
              <a:spcAft>
                <a:spcPts val="0"/>
              </a:spcAft>
              <a:buClr>
                <a:srgbClr val="000000"/>
              </a:buClr>
              <a:buSzPts val="891"/>
              <a:buFont typeface="Arial"/>
              <a:buNone/>
            </a:pPr>
            <a:r>
              <a:rPr b="0" lang="en-GB" sz="4520">
                <a:highlight>
                  <a:schemeClr val="dk1"/>
                </a:highlight>
              </a:rPr>
              <a:t>Sales Procedures (Daily Routine)</a:t>
            </a:r>
            <a:endParaRPr sz="4520">
              <a:highlight>
                <a:schemeClr val="dk1"/>
              </a:highlight>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s</a:t>
            </a:r>
            <a:r>
              <a:rPr lang="en-GB"/>
              <a:t>novacapital.com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cxnSp>
        <p:nvCxnSpPr>
          <p:cNvPr id="129" name="Google Shape;129;p22"/>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30" name="Google Shape;130;p22"/>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31" name="Google Shape;131;p22"/>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32" name="Google Shape;132;p22"/>
          <p:cNvPicPr preferRelativeResize="0"/>
          <p:nvPr/>
        </p:nvPicPr>
        <p:blipFill>
          <a:blip r:embed="rId4">
            <a:alphaModFix/>
          </a:blip>
          <a:stretch>
            <a:fillRect/>
          </a:stretch>
        </p:blipFill>
        <p:spPr>
          <a:xfrm>
            <a:off x="152400" y="865325"/>
            <a:ext cx="2500470" cy="4125776"/>
          </a:xfrm>
          <a:prstGeom prst="rect">
            <a:avLst/>
          </a:prstGeom>
          <a:noFill/>
          <a:ln>
            <a:noFill/>
          </a:ln>
        </p:spPr>
      </p:pic>
      <p:pic>
        <p:nvPicPr>
          <p:cNvPr id="133" name="Google Shape;133;p22"/>
          <p:cNvPicPr preferRelativeResize="0"/>
          <p:nvPr/>
        </p:nvPicPr>
        <p:blipFill>
          <a:blip r:embed="rId5">
            <a:alphaModFix/>
          </a:blip>
          <a:stretch>
            <a:fillRect/>
          </a:stretch>
        </p:blipFill>
        <p:spPr>
          <a:xfrm>
            <a:off x="2805270" y="865325"/>
            <a:ext cx="3435998" cy="4125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cxnSp>
        <p:nvCxnSpPr>
          <p:cNvPr id="138" name="Google Shape;138;p23"/>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39" name="Google Shape;139;p23"/>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40" name="Google Shape;140;p23"/>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41" name="Google Shape;141;p23"/>
          <p:cNvPicPr preferRelativeResize="0"/>
          <p:nvPr/>
        </p:nvPicPr>
        <p:blipFill>
          <a:blip r:embed="rId4">
            <a:alphaModFix/>
          </a:blip>
          <a:stretch>
            <a:fillRect/>
          </a:stretch>
        </p:blipFill>
        <p:spPr>
          <a:xfrm>
            <a:off x="152400" y="865325"/>
            <a:ext cx="6299301" cy="41117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cxnSp>
        <p:nvCxnSpPr>
          <p:cNvPr id="146" name="Google Shape;146;p24"/>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47" name="Google Shape;147;p24"/>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48" name="Google Shape;148;p24"/>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49" name="Google Shape;149;p24"/>
          <p:cNvPicPr preferRelativeResize="0"/>
          <p:nvPr/>
        </p:nvPicPr>
        <p:blipFill>
          <a:blip r:embed="rId4">
            <a:alphaModFix/>
          </a:blip>
          <a:stretch>
            <a:fillRect/>
          </a:stretch>
        </p:blipFill>
        <p:spPr>
          <a:xfrm>
            <a:off x="152400" y="865325"/>
            <a:ext cx="6299301" cy="34678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cxnSp>
        <p:nvCxnSpPr>
          <p:cNvPr id="154" name="Google Shape;154;p25"/>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55" name="Google Shape;155;p25"/>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56" name="Google Shape;156;p25"/>
          <p:cNvSpPr txBox="1"/>
          <p:nvPr/>
        </p:nvSpPr>
        <p:spPr>
          <a:xfrm>
            <a:off x="5203075" y="815100"/>
            <a:ext cx="3775500" cy="220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We prepare the Auto DM System</a:t>
            </a:r>
            <a:endParaRPr b="1" sz="1100"/>
          </a:p>
          <a:p>
            <a:pPr indent="0" lvl="0" marL="0" rtl="0" algn="l">
              <a:spcBef>
                <a:spcPts val="0"/>
              </a:spcBef>
              <a:spcAft>
                <a:spcPts val="0"/>
              </a:spcAft>
              <a:buNone/>
            </a:pPr>
            <a:r>
              <a:rPr b="1" lang="en-GB" sz="1100" u="sng">
                <a:solidFill>
                  <a:schemeClr val="hlink"/>
                </a:solidFill>
                <a:hlinkClick r:id="rId3"/>
              </a:rPr>
              <a:t>https://docs.google.com/spreadsheets/d/1bL9F_fARebfPd6DPThMOWfeNTvjileyuWF4cOr485mQ/edit?usp=sharing</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57" name="Google Shape;157;p25"/>
          <p:cNvPicPr preferRelativeResize="0"/>
          <p:nvPr/>
        </p:nvPicPr>
        <p:blipFill rotWithShape="1">
          <a:blip r:embed="rId4">
            <a:alphaModFix/>
          </a:blip>
          <a:srcRect b="31257" l="0" r="23640" t="0"/>
          <a:stretch/>
        </p:blipFill>
        <p:spPr>
          <a:xfrm>
            <a:off x="152400" y="865325"/>
            <a:ext cx="4256325" cy="40068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cxnSp>
        <p:nvCxnSpPr>
          <p:cNvPr id="162" name="Google Shape;162;p26"/>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63" name="Google Shape;163;p26"/>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64" name="Google Shape;164;p26"/>
          <p:cNvSpPr txBox="1"/>
          <p:nvPr/>
        </p:nvSpPr>
        <p:spPr>
          <a:xfrm>
            <a:off x="5203075" y="815100"/>
            <a:ext cx="3775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We prepare the Auto DM System</a:t>
            </a:r>
            <a:endParaRPr b="1" sz="1100"/>
          </a:p>
          <a:p>
            <a:pPr indent="0" lvl="0" marL="0" rtl="0" algn="l">
              <a:spcBef>
                <a:spcPts val="0"/>
              </a:spcBef>
              <a:spcAft>
                <a:spcPts val="0"/>
              </a:spcAft>
              <a:buNone/>
            </a:pPr>
            <a:r>
              <a:rPr b="1" lang="en-GB" sz="1100" u="sng">
                <a:solidFill>
                  <a:schemeClr val="hlink"/>
                </a:solidFill>
                <a:hlinkClick r:id="rId3"/>
              </a:rPr>
              <a:t>https://phantombuster.com/phantombuster?category=ai</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65" name="Google Shape;165;p26"/>
          <p:cNvPicPr preferRelativeResize="0"/>
          <p:nvPr/>
        </p:nvPicPr>
        <p:blipFill>
          <a:blip r:embed="rId4">
            <a:alphaModFix/>
          </a:blip>
          <a:stretch>
            <a:fillRect/>
          </a:stretch>
        </p:blipFill>
        <p:spPr>
          <a:xfrm>
            <a:off x="152400" y="865325"/>
            <a:ext cx="4898275" cy="39989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cxnSp>
        <p:nvCxnSpPr>
          <p:cNvPr id="170" name="Google Shape;170;p27"/>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71" name="Google Shape;171;p27"/>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72" name="Google Shape;172;p27"/>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73" name="Google Shape;173;p27"/>
          <p:cNvPicPr preferRelativeResize="0"/>
          <p:nvPr/>
        </p:nvPicPr>
        <p:blipFill>
          <a:blip r:embed="rId4">
            <a:alphaModFix/>
          </a:blip>
          <a:stretch>
            <a:fillRect/>
          </a:stretch>
        </p:blipFill>
        <p:spPr>
          <a:xfrm>
            <a:off x="152400" y="865325"/>
            <a:ext cx="5921140" cy="4125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cxnSp>
        <p:nvCxnSpPr>
          <p:cNvPr id="178" name="Google Shape;178;p28"/>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79" name="Google Shape;179;p28"/>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80" name="Google Shape;180;p28"/>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81" name="Google Shape;181;p28"/>
          <p:cNvPicPr preferRelativeResize="0"/>
          <p:nvPr/>
        </p:nvPicPr>
        <p:blipFill>
          <a:blip r:embed="rId4">
            <a:alphaModFix/>
          </a:blip>
          <a:stretch>
            <a:fillRect/>
          </a:stretch>
        </p:blipFill>
        <p:spPr>
          <a:xfrm>
            <a:off x="152400" y="865325"/>
            <a:ext cx="5768781" cy="41257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cxnSp>
        <p:nvCxnSpPr>
          <p:cNvPr id="186" name="Google Shape;186;p29"/>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87" name="Google Shape;187;p29"/>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900">
                <a:latin typeface="Arial"/>
                <a:ea typeface="Arial"/>
                <a:cs typeface="Arial"/>
                <a:sym typeface="Arial"/>
              </a:rPr>
              <a:t>2. From today, we have to set these notification process to client</a:t>
            </a:r>
            <a:endParaRPr sz="2400">
              <a:latin typeface="Arial"/>
              <a:ea typeface="Arial"/>
              <a:cs typeface="Arial"/>
              <a:sym typeface="Arial"/>
            </a:endParaRPr>
          </a:p>
        </p:txBody>
      </p:sp>
      <p:sp>
        <p:nvSpPr>
          <p:cNvPr id="188" name="Google Shape;188;p29"/>
          <p:cNvSpPr txBox="1"/>
          <p:nvPr/>
        </p:nvSpPr>
        <p:spPr>
          <a:xfrm>
            <a:off x="4077175" y="815100"/>
            <a:ext cx="49374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t>Example</a:t>
            </a:r>
            <a:endParaRPr b="1" sz="1600"/>
          </a:p>
          <a:p>
            <a:pPr indent="0" lvl="0" marL="0" rtl="0" algn="l">
              <a:spcBef>
                <a:spcPts val="0"/>
              </a:spcBef>
              <a:spcAft>
                <a:spcPts val="0"/>
              </a:spcAft>
              <a:buNone/>
            </a:pPr>
            <a:r>
              <a:rPr b="1" lang="en-GB" sz="1100"/>
              <a:t>In case of Internal notification</a:t>
            </a:r>
            <a:endParaRPr b="1"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In case of internal designation for task owner, we can alert every morning.</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Like this, we should make sure the notification every morning to our client.</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b="1" lang="en-GB" sz="1500"/>
              <a:t>What we have to do for external notification </a:t>
            </a:r>
            <a:endParaRPr b="1" sz="1500"/>
          </a:p>
          <a:p>
            <a:pPr indent="0" lvl="0" marL="0" rtl="0" algn="l">
              <a:spcBef>
                <a:spcPts val="0"/>
              </a:spcBef>
              <a:spcAft>
                <a:spcPts val="0"/>
              </a:spcAft>
              <a:buNone/>
            </a:pPr>
            <a:r>
              <a:rPr b="1" lang="en-GB" sz="1100"/>
              <a:t>(To do list, due time, fixed time, updated notification)</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Requirements and Process announcement (you have</a:t>
            </a:r>
            <a:endParaRPr b="1" sz="1100"/>
          </a:p>
          <a:p>
            <a:pPr indent="0" lvl="0" marL="0" rtl="0" algn="l">
              <a:spcBef>
                <a:spcPts val="0"/>
              </a:spcBef>
              <a:spcAft>
                <a:spcPts val="0"/>
              </a:spcAft>
              <a:buNone/>
            </a:pPr>
            <a:r>
              <a:rPr lang="en-GB" sz="1100"/>
              <a:t>(Before clock out every day, you have to type on automatic </a:t>
            </a:r>
            <a:r>
              <a:rPr lang="en-GB" sz="1100"/>
              <a:t>announcement</a:t>
            </a:r>
            <a:r>
              <a:rPr lang="en-GB" sz="1100"/>
              <a:t> sheet in Google Spreadsheet for your task, and discuss with automation team)</a:t>
            </a:r>
            <a:endParaRPr sz="1100"/>
          </a:p>
          <a:p>
            <a:pPr indent="0" lvl="0" marL="0" rtl="0" algn="l">
              <a:spcBef>
                <a:spcPts val="0"/>
              </a:spcBef>
              <a:spcAft>
                <a:spcPts val="0"/>
              </a:spcAft>
              <a:buNone/>
            </a:pPr>
            <a:r>
              <a:t/>
            </a:r>
            <a:endParaRPr b="1" sz="1100"/>
          </a:p>
          <a:p>
            <a:pPr indent="0" lvl="0" marL="0" rtl="0" algn="l">
              <a:spcBef>
                <a:spcPts val="0"/>
              </a:spcBef>
              <a:spcAft>
                <a:spcPts val="0"/>
              </a:spcAft>
              <a:buNone/>
            </a:pPr>
            <a:r>
              <a:rPr lang="en-GB" sz="1100"/>
              <a:t>1) Design </a:t>
            </a:r>
            <a:endParaRPr sz="1100"/>
          </a:p>
          <a:p>
            <a:pPr indent="0" lvl="0" marL="0" rtl="0" algn="l">
              <a:spcBef>
                <a:spcPts val="0"/>
              </a:spcBef>
              <a:spcAft>
                <a:spcPts val="0"/>
              </a:spcAft>
              <a:buNone/>
            </a:pPr>
            <a:r>
              <a:rPr lang="en-GB" sz="1100"/>
              <a:t>2) Development</a:t>
            </a:r>
            <a:endParaRPr sz="1100"/>
          </a:p>
          <a:p>
            <a:pPr indent="0" lvl="0" marL="0" rtl="0" algn="l">
              <a:spcBef>
                <a:spcPts val="0"/>
              </a:spcBef>
              <a:spcAft>
                <a:spcPts val="0"/>
              </a:spcAft>
              <a:buNone/>
            </a:pPr>
            <a:r>
              <a:rPr lang="en-GB" sz="1100"/>
              <a:t>3) Sales</a:t>
            </a:r>
            <a:endParaRPr sz="1100"/>
          </a:p>
          <a:p>
            <a:pPr indent="0" lvl="0" marL="0" rtl="0" algn="l">
              <a:spcBef>
                <a:spcPts val="0"/>
              </a:spcBef>
              <a:spcAft>
                <a:spcPts val="0"/>
              </a:spcAft>
              <a:buNone/>
            </a:pPr>
            <a:r>
              <a:rPr lang="en-GB" sz="1100"/>
              <a:t>4) Registration</a:t>
            </a:r>
            <a:endParaRPr sz="1100"/>
          </a:p>
          <a:p>
            <a:pPr indent="0" lvl="0" marL="0" rtl="0" algn="l">
              <a:spcBef>
                <a:spcPts val="0"/>
              </a:spcBef>
              <a:spcAft>
                <a:spcPts val="0"/>
              </a:spcAft>
              <a:buNone/>
            </a:pPr>
            <a:r>
              <a:rPr lang="en-GB" sz="1100"/>
              <a:t>5) Interview</a:t>
            </a:r>
            <a:endParaRPr sz="1100"/>
          </a:p>
          <a:p>
            <a:pPr indent="0" lvl="0" marL="0" rtl="0" algn="l">
              <a:spcBef>
                <a:spcPts val="0"/>
              </a:spcBef>
              <a:spcAft>
                <a:spcPts val="0"/>
              </a:spcAft>
              <a:buNone/>
            </a:pPr>
            <a:r>
              <a:rPr lang="en-GB" sz="1100"/>
              <a:t>6) Communication</a:t>
            </a:r>
            <a:endParaRPr sz="1100"/>
          </a:p>
          <a:p>
            <a:pPr indent="0" lvl="0" marL="0" rtl="0" algn="l">
              <a:spcBef>
                <a:spcPts val="0"/>
              </a:spcBef>
              <a:spcAft>
                <a:spcPts val="0"/>
              </a:spcAft>
              <a:buNone/>
            </a:pPr>
            <a:r>
              <a:rPr lang="en-GB" sz="1100"/>
              <a:t>7) QnA for Client KYC</a:t>
            </a:r>
            <a:endParaRPr sz="1100"/>
          </a:p>
          <a:p>
            <a:pPr indent="0" lvl="0" marL="0" rtl="0" algn="l">
              <a:spcBef>
                <a:spcPts val="0"/>
              </a:spcBef>
              <a:spcAft>
                <a:spcPts val="0"/>
              </a:spcAft>
              <a:buNone/>
            </a:pPr>
            <a:r>
              <a:t/>
            </a:r>
            <a:endParaRPr b="1" sz="1100"/>
          </a:p>
        </p:txBody>
      </p:sp>
      <p:pic>
        <p:nvPicPr>
          <p:cNvPr id="189" name="Google Shape;189;p29"/>
          <p:cNvPicPr preferRelativeResize="0"/>
          <p:nvPr/>
        </p:nvPicPr>
        <p:blipFill rotWithShape="1">
          <a:blip r:embed="rId3">
            <a:alphaModFix/>
          </a:blip>
          <a:srcRect b="33288" l="0" r="0" t="0"/>
          <a:stretch/>
        </p:blipFill>
        <p:spPr>
          <a:xfrm>
            <a:off x="188250" y="815100"/>
            <a:ext cx="3691774" cy="408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cxnSp>
        <p:nvCxnSpPr>
          <p:cNvPr id="194" name="Google Shape;194;p30"/>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95" name="Google Shape;195;p30"/>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GB" sz="1900">
                <a:latin typeface="Arial"/>
                <a:ea typeface="Arial"/>
                <a:cs typeface="Arial"/>
                <a:sym typeface="Arial"/>
              </a:rPr>
              <a:t>6)video creations </a:t>
            </a:r>
            <a:r>
              <a:rPr lang="en-GB" sz="1900">
                <a:latin typeface="Arial"/>
                <a:ea typeface="Arial"/>
                <a:cs typeface="Arial"/>
                <a:sym typeface="Arial"/>
              </a:rPr>
              <a:t>: Next pages (Attachment) (Important)</a:t>
            </a:r>
            <a:endParaRPr sz="2700">
              <a:latin typeface="Arial"/>
              <a:ea typeface="Arial"/>
              <a:cs typeface="Arial"/>
              <a:sym typeface="Arial"/>
            </a:endParaRPr>
          </a:p>
        </p:txBody>
      </p:sp>
      <p:sp>
        <p:nvSpPr>
          <p:cNvPr id="196" name="Google Shape;196;p30"/>
          <p:cNvSpPr txBox="1"/>
          <p:nvPr/>
        </p:nvSpPr>
        <p:spPr>
          <a:xfrm>
            <a:off x="159300" y="762250"/>
            <a:ext cx="8846400" cy="40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Summary (Memorize that)</a:t>
            </a:r>
            <a:endParaRPr b="1" sz="1600">
              <a:highlight>
                <a:schemeClr val="dk1"/>
              </a:highlight>
            </a:endParaRPr>
          </a:p>
          <a:p>
            <a:pPr indent="0" lvl="0" marL="0" rtl="0" algn="l">
              <a:spcBef>
                <a:spcPts val="0"/>
              </a:spcBef>
              <a:spcAft>
                <a:spcPts val="0"/>
              </a:spcAft>
              <a:buClr>
                <a:schemeClr val="dk2"/>
              </a:buClr>
              <a:buSzPts val="1100"/>
              <a:buFont typeface="Arial"/>
              <a:buNone/>
            </a:pPr>
            <a:r>
              <a:rPr b="1" lang="en-GB" sz="900"/>
              <a:t>D,M, BD team OJT title : How to compose the Marketing landing page image and video orders with review</a:t>
            </a:r>
            <a:endParaRPr b="1" sz="900"/>
          </a:p>
          <a:p>
            <a:pPr indent="0" lvl="0" marL="0" rtl="0" algn="l">
              <a:spcBef>
                <a:spcPts val="0"/>
              </a:spcBef>
              <a:spcAft>
                <a:spcPts val="0"/>
              </a:spcAft>
              <a:buClr>
                <a:schemeClr val="dk2"/>
              </a:buClr>
              <a:buSzPts val="1100"/>
              <a:buFont typeface="Arial"/>
              <a:buNone/>
            </a:pPr>
            <a:r>
              <a:t/>
            </a:r>
            <a:endParaRPr b="1" sz="900"/>
          </a:p>
          <a:p>
            <a:pPr indent="0" lvl="0" marL="0" rtl="0" algn="l">
              <a:spcBef>
                <a:spcPts val="0"/>
              </a:spcBef>
              <a:spcAft>
                <a:spcPts val="0"/>
              </a:spcAft>
              <a:buClr>
                <a:schemeClr val="dk2"/>
              </a:buClr>
              <a:buSzPts val="1100"/>
              <a:buFont typeface="Arial"/>
              <a:buNone/>
            </a:pPr>
            <a:r>
              <a:rPr b="1" lang="en-GB" sz="900"/>
              <a:t>1. attraction summary of service( finance, marketing or service) to emphasize about the profit after using this service</a:t>
            </a:r>
            <a:endParaRPr b="1" sz="900"/>
          </a:p>
          <a:p>
            <a:pPr indent="0" lvl="0" marL="0" rtl="0" algn="l">
              <a:spcBef>
                <a:spcPts val="0"/>
              </a:spcBef>
              <a:spcAft>
                <a:spcPts val="0"/>
              </a:spcAft>
              <a:buClr>
                <a:schemeClr val="dk2"/>
              </a:buClr>
              <a:buSzPts val="1100"/>
              <a:buFont typeface="Arial"/>
              <a:buNone/>
            </a:pPr>
            <a:r>
              <a:rPr lang="en-GB" sz="900" u="sng">
                <a:solidFill>
                  <a:schemeClr val="hlink"/>
                </a:solidFill>
                <a:hlinkClick r:id="rId3"/>
              </a:rPr>
              <a:t>https://createstudio.com/index.html</a:t>
            </a:r>
            <a:r>
              <a:rPr lang="en-GB" sz="900"/>
              <a:t> </a:t>
            </a:r>
            <a:endParaRPr sz="900"/>
          </a:p>
          <a:p>
            <a:pPr indent="0" lvl="0" marL="0" rtl="0" algn="l">
              <a:spcBef>
                <a:spcPts val="0"/>
              </a:spcBef>
              <a:spcAft>
                <a:spcPts val="0"/>
              </a:spcAft>
              <a:buClr>
                <a:schemeClr val="dk2"/>
              </a:buClr>
              <a:buSzPts val="1100"/>
              <a:buFont typeface="Arial"/>
              <a:buNone/>
            </a:pPr>
            <a:r>
              <a:t/>
            </a:r>
            <a:endParaRPr b="1" sz="900"/>
          </a:p>
          <a:p>
            <a:pPr indent="0" lvl="0" marL="0" rtl="0" algn="l">
              <a:spcBef>
                <a:spcPts val="0"/>
              </a:spcBef>
              <a:spcAft>
                <a:spcPts val="0"/>
              </a:spcAft>
              <a:buClr>
                <a:schemeClr val="dk2"/>
              </a:buClr>
              <a:buSzPts val="1100"/>
              <a:buFont typeface="Arial"/>
              <a:buNone/>
            </a:pPr>
            <a:r>
              <a:rPr b="1" lang="en-GB" sz="900"/>
              <a:t>Guide</a:t>
            </a:r>
            <a:endParaRPr b="1" sz="900"/>
          </a:p>
          <a:p>
            <a:pPr indent="0" lvl="0" marL="0" rtl="0" algn="l">
              <a:spcBef>
                <a:spcPts val="0"/>
              </a:spcBef>
              <a:spcAft>
                <a:spcPts val="0"/>
              </a:spcAft>
              <a:buClr>
                <a:schemeClr val="dk2"/>
              </a:buClr>
              <a:buSzPts val="1100"/>
              <a:buFont typeface="Arial"/>
              <a:buNone/>
            </a:pPr>
            <a:r>
              <a:rPr lang="en-GB" sz="900" u="sng">
                <a:solidFill>
                  <a:schemeClr val="hlink"/>
                </a:solidFill>
                <a:hlinkClick r:id="rId4"/>
              </a:rPr>
              <a:t>https://youtu.be/GG-9OCKBIBE?feature=shared</a:t>
            </a:r>
            <a:r>
              <a:rPr lang="en-GB" sz="900"/>
              <a:t> </a:t>
            </a:r>
            <a:endParaRPr sz="900"/>
          </a:p>
          <a:p>
            <a:pPr indent="0" lvl="0" marL="0" rtl="0" algn="l">
              <a:spcBef>
                <a:spcPts val="0"/>
              </a:spcBef>
              <a:spcAft>
                <a:spcPts val="0"/>
              </a:spcAft>
              <a:buClr>
                <a:schemeClr val="dk2"/>
              </a:buClr>
              <a:buSzPts val="1100"/>
              <a:buFont typeface="Arial"/>
              <a:buNone/>
            </a:pPr>
            <a:r>
              <a:rPr b="1" lang="en-GB" sz="900"/>
              <a:t>[Use the Steve AI for all types of video creation. </a:t>
            </a:r>
            <a:endParaRPr b="1" sz="900"/>
          </a:p>
          <a:p>
            <a:pPr indent="0" lvl="0" marL="0" rtl="0" algn="l">
              <a:spcBef>
                <a:spcPts val="0"/>
              </a:spcBef>
              <a:spcAft>
                <a:spcPts val="0"/>
              </a:spcAft>
              <a:buClr>
                <a:schemeClr val="dk2"/>
              </a:buClr>
              <a:buSzPts val="1100"/>
              <a:buFont typeface="Arial"/>
              <a:buNone/>
            </a:pPr>
            <a:r>
              <a:rPr b="1" lang="en-GB" sz="900"/>
              <a:t>(Only youtubers they can create separately for youtubers only)</a:t>
            </a:r>
            <a:endParaRPr b="1" sz="900"/>
          </a:p>
          <a:p>
            <a:pPr indent="0" lvl="0" marL="0" rtl="0" algn="l">
              <a:spcBef>
                <a:spcPts val="0"/>
              </a:spcBef>
              <a:spcAft>
                <a:spcPts val="0"/>
              </a:spcAft>
              <a:buClr>
                <a:schemeClr val="dk2"/>
              </a:buClr>
              <a:buSzPts val="1100"/>
              <a:buFont typeface="Arial"/>
              <a:buNone/>
            </a:pPr>
            <a:r>
              <a:t/>
            </a:r>
            <a:endParaRPr b="1" sz="900"/>
          </a:p>
          <a:p>
            <a:pPr indent="0" lvl="0" marL="0" rtl="0" algn="l">
              <a:spcBef>
                <a:spcPts val="0"/>
              </a:spcBef>
              <a:spcAft>
                <a:spcPts val="0"/>
              </a:spcAft>
              <a:buClr>
                <a:schemeClr val="dk2"/>
              </a:buClr>
              <a:buSzPts val="1100"/>
              <a:buFont typeface="Arial"/>
              <a:buNone/>
            </a:pPr>
            <a:r>
              <a:rPr b="1" lang="en-GB" sz="900"/>
              <a:t>Otherwise we normally use this app</a:t>
            </a:r>
            <a:endParaRPr b="1" sz="900"/>
          </a:p>
          <a:p>
            <a:pPr indent="0" lvl="0" marL="0" rtl="0" algn="l">
              <a:spcBef>
                <a:spcPts val="0"/>
              </a:spcBef>
              <a:spcAft>
                <a:spcPts val="0"/>
              </a:spcAft>
              <a:buClr>
                <a:schemeClr val="dk2"/>
              </a:buClr>
              <a:buSzPts val="1100"/>
              <a:buFont typeface="Arial"/>
              <a:buNone/>
            </a:pPr>
            <a:r>
              <a:rPr lang="en-GB" sz="900" u="sng">
                <a:solidFill>
                  <a:schemeClr val="hlink"/>
                </a:solidFill>
                <a:hlinkClick r:id="rId5"/>
              </a:rPr>
              <a:t>https://app.steve.ai/</a:t>
            </a:r>
            <a:r>
              <a:rPr lang="en-GB" sz="900"/>
              <a:t> </a:t>
            </a:r>
            <a:endParaRPr sz="900"/>
          </a:p>
          <a:p>
            <a:pPr indent="0" lvl="0" marL="0" rtl="0" algn="l">
              <a:spcBef>
                <a:spcPts val="0"/>
              </a:spcBef>
              <a:spcAft>
                <a:spcPts val="0"/>
              </a:spcAft>
              <a:buClr>
                <a:schemeClr val="dk2"/>
              </a:buClr>
              <a:buSzPts val="1100"/>
              <a:buFont typeface="Arial"/>
              <a:buNone/>
            </a:pPr>
            <a:r>
              <a:rPr lang="en-GB" sz="900" u="sng">
                <a:solidFill>
                  <a:schemeClr val="hlink"/>
                </a:solidFill>
                <a:hlinkClick r:id="rId6"/>
              </a:rPr>
              <a:t>https://app.steve.ai/pricing</a:t>
            </a:r>
            <a:r>
              <a:rPr lang="en-GB" sz="900"/>
              <a:t> </a:t>
            </a:r>
            <a:endParaRPr sz="900"/>
          </a:p>
          <a:p>
            <a:pPr indent="0" lvl="0" marL="0" rtl="0" algn="l">
              <a:spcBef>
                <a:spcPts val="0"/>
              </a:spcBef>
              <a:spcAft>
                <a:spcPts val="0"/>
              </a:spcAft>
              <a:buClr>
                <a:schemeClr val="dk2"/>
              </a:buClr>
              <a:buSzPts val="1100"/>
              <a:buFont typeface="Arial"/>
              <a:buNone/>
            </a:pPr>
            <a:r>
              <a:t/>
            </a:r>
            <a:endParaRPr b="1" sz="900"/>
          </a:p>
          <a:p>
            <a:pPr indent="0" lvl="0" marL="0" rtl="0" algn="l">
              <a:spcBef>
                <a:spcPts val="0"/>
              </a:spcBef>
              <a:spcAft>
                <a:spcPts val="0"/>
              </a:spcAft>
              <a:buClr>
                <a:schemeClr val="dk2"/>
              </a:buClr>
              <a:buSzPts val="1100"/>
              <a:buFont typeface="Arial"/>
              <a:buNone/>
            </a:pPr>
            <a:r>
              <a:rPr b="1" lang="en-GB" sz="900"/>
              <a:t>2. review(real person video) x 5 times</a:t>
            </a:r>
            <a:endParaRPr b="1" sz="900"/>
          </a:p>
          <a:p>
            <a:pPr indent="0" lvl="0" marL="0" rtl="0" algn="l">
              <a:spcBef>
                <a:spcPts val="0"/>
              </a:spcBef>
              <a:spcAft>
                <a:spcPts val="0"/>
              </a:spcAft>
              <a:buClr>
                <a:schemeClr val="dk2"/>
              </a:buClr>
              <a:buSzPts val="1100"/>
              <a:buFont typeface="Arial"/>
              <a:buNone/>
            </a:pPr>
            <a:r>
              <a:rPr b="1" lang="en-GB" sz="900" u="sng">
                <a:solidFill>
                  <a:schemeClr val="hlink"/>
                </a:solidFill>
                <a:hlinkClick r:id="rId7"/>
              </a:rPr>
              <a:t>https://www.canva.com/features/ai-face-generator/</a:t>
            </a:r>
            <a:r>
              <a:rPr b="1" lang="en-GB" sz="900"/>
              <a:t> </a:t>
            </a:r>
            <a:endParaRPr b="1" sz="900"/>
          </a:p>
          <a:p>
            <a:pPr indent="0" lvl="0" marL="0" rtl="0" algn="l">
              <a:spcBef>
                <a:spcPts val="0"/>
              </a:spcBef>
              <a:spcAft>
                <a:spcPts val="0"/>
              </a:spcAft>
              <a:buClr>
                <a:schemeClr val="dk2"/>
              </a:buClr>
              <a:buSzPts val="1100"/>
              <a:buFont typeface="Arial"/>
              <a:buNone/>
            </a:pPr>
            <a:r>
              <a:rPr b="1" lang="en-GB" sz="900" u="sng">
                <a:solidFill>
                  <a:schemeClr val="hlink"/>
                </a:solidFill>
                <a:hlinkClick r:id="rId8"/>
              </a:rPr>
              <a:t>www.Billo.app</a:t>
            </a:r>
            <a:r>
              <a:rPr b="1" lang="en-GB" sz="900"/>
              <a:t> </a:t>
            </a:r>
            <a:endParaRPr b="1" sz="900"/>
          </a:p>
          <a:p>
            <a:pPr indent="0" lvl="0" marL="0" rtl="0" algn="l">
              <a:spcBef>
                <a:spcPts val="0"/>
              </a:spcBef>
              <a:spcAft>
                <a:spcPts val="0"/>
              </a:spcAft>
              <a:buClr>
                <a:schemeClr val="dk2"/>
              </a:buClr>
              <a:buSzPts val="1100"/>
              <a:buFont typeface="Arial"/>
              <a:buNone/>
            </a:pPr>
            <a:r>
              <a:t/>
            </a:r>
            <a:endParaRPr b="1" sz="900"/>
          </a:p>
          <a:p>
            <a:pPr indent="0" lvl="0" marL="0" rtl="0" algn="l">
              <a:spcBef>
                <a:spcPts val="0"/>
              </a:spcBef>
              <a:spcAft>
                <a:spcPts val="0"/>
              </a:spcAft>
              <a:buClr>
                <a:schemeClr val="dk2"/>
              </a:buClr>
              <a:buSzPts val="1100"/>
              <a:buFont typeface="Arial"/>
              <a:buNone/>
            </a:pPr>
            <a:r>
              <a:rPr b="1" lang="en-GB" sz="900"/>
              <a:t>3. logo (featured by, partnered by, referred by) for credits (Ex. Tesla, Fiverr, Dropbox and etc) (Ex.Bloomberg, Apnews , Yahoo and etc)</a:t>
            </a:r>
            <a:endParaRPr b="1" sz="900"/>
          </a:p>
          <a:p>
            <a:pPr indent="0" lvl="0" marL="0" rtl="0" algn="l">
              <a:spcBef>
                <a:spcPts val="0"/>
              </a:spcBef>
              <a:spcAft>
                <a:spcPts val="0"/>
              </a:spcAft>
              <a:buClr>
                <a:schemeClr val="dk2"/>
              </a:buClr>
              <a:buSzPts val="1100"/>
              <a:buFont typeface="Arial"/>
              <a:buNone/>
            </a:pPr>
            <a:r>
              <a:rPr b="1" lang="en-GB" sz="900"/>
              <a:t>- services description with mechanical image(software images : Google Ads, SEO S/W, Facebook pages, any admin pages, Multi level marketing system and all) Don't forget, people love the professional software to use or invest</a:t>
            </a:r>
            <a:endParaRPr b="1" sz="900"/>
          </a:p>
          <a:p>
            <a:pPr indent="0" lvl="0" marL="0" rtl="0" algn="l">
              <a:spcBef>
                <a:spcPts val="0"/>
              </a:spcBef>
              <a:spcAft>
                <a:spcPts val="0"/>
              </a:spcAft>
              <a:buClr>
                <a:schemeClr val="dk2"/>
              </a:buClr>
              <a:buSzPts val="1100"/>
              <a:buFont typeface="Arial"/>
              <a:buNone/>
            </a:pPr>
            <a:r>
              <a:rPr b="1" lang="en-GB" sz="900" u="sng">
                <a:solidFill>
                  <a:schemeClr val="hlink"/>
                </a:solidFill>
                <a:hlinkClick r:id="rId9"/>
              </a:rPr>
              <a:t>https://www.deepbrain.io/</a:t>
            </a:r>
            <a:r>
              <a:rPr b="1" lang="en-GB" sz="900"/>
              <a:t> </a:t>
            </a:r>
            <a:endParaRPr b="1" sz="900"/>
          </a:p>
          <a:p>
            <a:pPr indent="0" lvl="0" marL="0" rtl="0" algn="l">
              <a:spcBef>
                <a:spcPts val="0"/>
              </a:spcBef>
              <a:spcAft>
                <a:spcPts val="0"/>
              </a:spcAft>
              <a:buClr>
                <a:schemeClr val="dk2"/>
              </a:buClr>
              <a:buSzPts val="1100"/>
              <a:buFont typeface="Arial"/>
              <a:buNone/>
            </a:pPr>
            <a:r>
              <a:rPr b="1" lang="en-GB" sz="900" u="sng">
                <a:solidFill>
                  <a:schemeClr val="hlink"/>
                </a:solidFill>
                <a:hlinkClick r:id="rId10"/>
              </a:rPr>
              <a:t>https://www.synthesia.io/</a:t>
            </a:r>
            <a:r>
              <a:rPr b="1" lang="en-GB" sz="900"/>
              <a:t> </a:t>
            </a:r>
            <a:endParaRPr b="1" sz="900"/>
          </a:p>
          <a:p>
            <a:pPr indent="0" lvl="0" marL="0" rtl="0" algn="l">
              <a:spcBef>
                <a:spcPts val="0"/>
              </a:spcBef>
              <a:spcAft>
                <a:spcPts val="0"/>
              </a:spcAft>
              <a:buClr>
                <a:schemeClr val="dk2"/>
              </a:buClr>
              <a:buSzPts val="1100"/>
              <a:buFont typeface="Arial"/>
              <a:buNone/>
            </a:pPr>
            <a:r>
              <a:t/>
            </a:r>
            <a:endParaRPr b="1" sz="900"/>
          </a:p>
          <a:p>
            <a:pPr indent="0" lvl="0" marL="0" rtl="0" algn="l">
              <a:spcBef>
                <a:spcPts val="0"/>
              </a:spcBef>
              <a:spcAft>
                <a:spcPts val="0"/>
              </a:spcAft>
              <a:buClr>
                <a:schemeClr val="dk2"/>
              </a:buClr>
              <a:buSzPts val="1100"/>
              <a:buFont typeface="Arial"/>
              <a:buNone/>
            </a:pPr>
            <a:r>
              <a:rPr b="1" lang="en-GB" sz="900"/>
              <a:t>- Price table 3 cases( ☆ Discount, Single Product,  Double product, Package product,  5 mins time limit for D/C). (monthly/ Annual (40% Discount)</a:t>
            </a:r>
            <a:endParaRPr b="1" sz="900"/>
          </a:p>
          <a:p>
            <a:pPr indent="0" lvl="0" marL="0" rtl="0" algn="l">
              <a:spcBef>
                <a:spcPts val="0"/>
              </a:spcBef>
              <a:spcAft>
                <a:spcPts val="0"/>
              </a:spcAft>
              <a:buNone/>
            </a:pPr>
            <a:r>
              <a:t/>
            </a:r>
            <a:endParaRPr b="1" sz="9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cxnSp>
        <p:nvCxnSpPr>
          <p:cNvPr id="201" name="Google Shape;201;p31"/>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02" name="Google Shape;202;p31"/>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GB" sz="1900">
                <a:latin typeface="Arial"/>
                <a:ea typeface="Arial"/>
                <a:cs typeface="Arial"/>
                <a:sym typeface="Arial"/>
              </a:rPr>
              <a:t>6)video creations </a:t>
            </a:r>
            <a:r>
              <a:rPr lang="en-GB" sz="1900">
                <a:latin typeface="Arial"/>
                <a:ea typeface="Arial"/>
                <a:cs typeface="Arial"/>
                <a:sym typeface="Arial"/>
              </a:rPr>
              <a:t>: Next pages (Attachment) (Important)</a:t>
            </a:r>
            <a:endParaRPr sz="2700">
              <a:latin typeface="Arial"/>
              <a:ea typeface="Arial"/>
              <a:cs typeface="Arial"/>
              <a:sym typeface="Arial"/>
            </a:endParaRPr>
          </a:p>
        </p:txBody>
      </p:sp>
      <p:sp>
        <p:nvSpPr>
          <p:cNvPr id="203" name="Google Shape;203;p31"/>
          <p:cNvSpPr txBox="1"/>
          <p:nvPr/>
        </p:nvSpPr>
        <p:spPr>
          <a:xfrm>
            <a:off x="5170375" y="1447800"/>
            <a:ext cx="35808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1. attraction summary of service( finance, marketing or service) to emphasize about the profit after using this service</a:t>
            </a:r>
            <a:endParaRPr b="1" sz="1000"/>
          </a:p>
          <a:p>
            <a:pPr indent="0" lvl="0" marL="0" rtl="0" algn="l">
              <a:spcBef>
                <a:spcPts val="0"/>
              </a:spcBef>
              <a:spcAft>
                <a:spcPts val="0"/>
              </a:spcAft>
              <a:buNone/>
            </a:pPr>
            <a:r>
              <a:rPr lang="en-GB" sz="1000" u="sng">
                <a:solidFill>
                  <a:schemeClr val="hlink"/>
                </a:solidFill>
                <a:hlinkClick r:id="rId3"/>
              </a:rPr>
              <a:t>https://createstudio.com/index.html</a:t>
            </a:r>
            <a:r>
              <a:rPr lang="en-GB" sz="1000"/>
              <a:t> </a:t>
            </a:r>
            <a:endParaRPr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Guide</a:t>
            </a:r>
            <a:endParaRPr b="1" sz="1000"/>
          </a:p>
          <a:p>
            <a:pPr indent="0" lvl="0" marL="0" rtl="0" algn="l">
              <a:spcBef>
                <a:spcPts val="0"/>
              </a:spcBef>
              <a:spcAft>
                <a:spcPts val="0"/>
              </a:spcAft>
              <a:buNone/>
            </a:pPr>
            <a:r>
              <a:rPr lang="en-GB" sz="1000" u="sng">
                <a:solidFill>
                  <a:schemeClr val="hlink"/>
                </a:solidFill>
                <a:hlinkClick r:id="rId4"/>
              </a:rPr>
              <a:t>https://youtu.be/GG-9OCKBIBE?feature=shared</a:t>
            </a:r>
            <a:r>
              <a:rPr lang="en-GB" sz="1000"/>
              <a:t> </a:t>
            </a:r>
            <a:endParaRPr sz="1000"/>
          </a:p>
          <a:p>
            <a:pPr indent="0" lvl="0" marL="0" rtl="0" algn="l">
              <a:spcBef>
                <a:spcPts val="0"/>
              </a:spcBef>
              <a:spcAft>
                <a:spcPts val="0"/>
              </a:spcAft>
              <a:buNone/>
            </a:pPr>
            <a:r>
              <a:rPr b="1" lang="en-GB" sz="1000"/>
              <a:t>[Use the Steve AI for all types of video creation. </a:t>
            </a:r>
            <a:endParaRPr b="1" sz="1000"/>
          </a:p>
          <a:p>
            <a:pPr indent="0" lvl="0" marL="0" rtl="0" algn="l">
              <a:spcBef>
                <a:spcPts val="0"/>
              </a:spcBef>
              <a:spcAft>
                <a:spcPts val="0"/>
              </a:spcAft>
              <a:buNone/>
            </a:pPr>
            <a:r>
              <a:rPr b="1" lang="en-GB" sz="1000"/>
              <a:t>(Only youtubers they can create separately for youtubers only)</a:t>
            </a:r>
            <a:endParaRPr b="1"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Otherwise we normally use this app</a:t>
            </a:r>
            <a:endParaRPr b="1" sz="1000"/>
          </a:p>
          <a:p>
            <a:pPr indent="0" lvl="0" marL="0" rtl="0" algn="l">
              <a:spcBef>
                <a:spcPts val="0"/>
              </a:spcBef>
              <a:spcAft>
                <a:spcPts val="0"/>
              </a:spcAft>
              <a:buNone/>
            </a:pPr>
            <a:r>
              <a:rPr lang="en-GB" sz="1000" u="sng">
                <a:solidFill>
                  <a:schemeClr val="hlink"/>
                </a:solidFill>
                <a:hlinkClick r:id="rId5"/>
              </a:rPr>
              <a:t>https://app.steve.ai/</a:t>
            </a:r>
            <a:r>
              <a:rPr lang="en-GB" sz="1000"/>
              <a:t> </a:t>
            </a:r>
            <a:endParaRPr sz="1000"/>
          </a:p>
          <a:p>
            <a:pPr indent="0" lvl="0" marL="0" rtl="0" algn="l">
              <a:spcBef>
                <a:spcPts val="0"/>
              </a:spcBef>
              <a:spcAft>
                <a:spcPts val="0"/>
              </a:spcAft>
              <a:buNone/>
            </a:pPr>
            <a:r>
              <a:rPr lang="en-GB" sz="1000" u="sng">
                <a:solidFill>
                  <a:schemeClr val="hlink"/>
                </a:solidFill>
                <a:hlinkClick r:id="rId6"/>
              </a:rPr>
              <a:t>https://app.steve.ai/pricing</a:t>
            </a:r>
            <a:r>
              <a:rPr lang="en-GB" sz="1000"/>
              <a:t> </a:t>
            </a:r>
            <a:endParaRPr b="1" sz="1000"/>
          </a:p>
        </p:txBody>
      </p:sp>
      <p:pic>
        <p:nvPicPr>
          <p:cNvPr id="204" name="Google Shape;204;p31"/>
          <p:cNvPicPr preferRelativeResize="0"/>
          <p:nvPr/>
        </p:nvPicPr>
        <p:blipFill>
          <a:blip r:embed="rId7">
            <a:alphaModFix/>
          </a:blip>
          <a:stretch>
            <a:fillRect/>
          </a:stretch>
        </p:blipFill>
        <p:spPr>
          <a:xfrm>
            <a:off x="281150" y="1198150"/>
            <a:ext cx="4776074" cy="2992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cxnSp>
        <p:nvCxnSpPr>
          <p:cNvPr id="64" name="Google Shape;64;p14"/>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65" name="Google Shape;65;p14"/>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400">
                <a:latin typeface="Noto Sans ExtraBold"/>
                <a:ea typeface="Noto Sans ExtraBold"/>
                <a:cs typeface="Noto Sans ExtraBold"/>
                <a:sym typeface="Noto Sans ExtraBold"/>
              </a:rPr>
              <a:t>Contents to learn this lecture</a:t>
            </a:r>
            <a:endParaRPr sz="2400">
              <a:latin typeface="Noto Sans"/>
              <a:ea typeface="Noto Sans"/>
              <a:cs typeface="Noto Sans"/>
              <a:sym typeface="Noto Sans"/>
            </a:endParaRPr>
          </a:p>
        </p:txBody>
      </p:sp>
      <p:sp>
        <p:nvSpPr>
          <p:cNvPr id="66" name="Google Shape;66;p14"/>
          <p:cNvSpPr txBox="1"/>
          <p:nvPr/>
        </p:nvSpPr>
        <p:spPr>
          <a:xfrm>
            <a:off x="284325" y="886975"/>
            <a:ext cx="8690700" cy="382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500">
                <a:solidFill>
                  <a:schemeClr val="dk2"/>
                </a:solidFill>
              </a:rPr>
              <a:t>Daily routine </a:t>
            </a:r>
            <a:r>
              <a:rPr lang="en-GB" sz="1500">
                <a:solidFill>
                  <a:schemeClr val="dk2"/>
                </a:solidFill>
              </a:rPr>
              <a:t>(In this Slides, you can learn following strategies) </a:t>
            </a:r>
            <a:endParaRPr sz="1500">
              <a:solidFill>
                <a:schemeClr val="dk2"/>
              </a:solidFill>
            </a:endParaRPr>
          </a:p>
          <a:p>
            <a:pPr indent="0" lvl="0" marL="0" rtl="0" algn="l">
              <a:lnSpc>
                <a:spcPct val="115000"/>
              </a:lnSpc>
              <a:spcBef>
                <a:spcPts val="0"/>
              </a:spcBef>
              <a:spcAft>
                <a:spcPts val="0"/>
              </a:spcAft>
              <a:buNone/>
            </a:pPr>
            <a:r>
              <a:rPr lang="en-GB" sz="1200">
                <a:solidFill>
                  <a:schemeClr val="dk2"/>
                </a:solidFill>
                <a:highlight>
                  <a:schemeClr val="dk1"/>
                </a:highlight>
              </a:rPr>
              <a:t>(We will take an exam with test. So memorize all process as much as you can)</a:t>
            </a:r>
            <a:endParaRPr sz="1200">
              <a:solidFill>
                <a:schemeClr val="dk2"/>
              </a:solidFill>
              <a:highlight>
                <a:schemeClr val="dk1"/>
              </a:highlight>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1. Let's learn how to connect with </a:t>
            </a:r>
            <a:r>
              <a:rPr lang="en-GB" sz="1000">
                <a:solidFill>
                  <a:schemeClr val="dk2"/>
                </a:solidFill>
                <a:highlight>
                  <a:schemeClr val="dk1"/>
                </a:highlight>
              </a:rPr>
              <a:t>Make.com</a:t>
            </a:r>
            <a:r>
              <a:rPr lang="en-GB" sz="1000">
                <a:solidFill>
                  <a:schemeClr val="dk2"/>
                </a:solidFill>
              </a:rPr>
              <a:t> or order to automatic setting with automation team today</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2. we have to set these </a:t>
            </a:r>
            <a:r>
              <a:rPr lang="en-GB" sz="1000">
                <a:solidFill>
                  <a:schemeClr val="dk2"/>
                </a:solidFill>
                <a:highlight>
                  <a:schemeClr val="dk1"/>
                </a:highlight>
              </a:rPr>
              <a:t>notification process</a:t>
            </a:r>
            <a:r>
              <a:rPr lang="en-GB" sz="1000">
                <a:solidFill>
                  <a:schemeClr val="dk2"/>
                </a:solidFill>
              </a:rPr>
              <a:t> to client</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3. please announce current process to client with any kind of info (Audit, Marketing, setting, communication with exchange or SEO automation and etc)</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4. Accounting(Estimation) propose to client (</a:t>
            </a:r>
            <a:r>
              <a:rPr lang="en-GB" sz="1000">
                <a:solidFill>
                  <a:schemeClr val="dk2"/>
                </a:solidFill>
                <a:highlight>
                  <a:schemeClr val="dk1"/>
                </a:highlight>
              </a:rPr>
              <a:t>fee invoice sending</a:t>
            </a:r>
            <a:r>
              <a:rPr lang="en-GB" sz="1000">
                <a:solidFill>
                  <a:schemeClr val="dk2"/>
                </a:solidFill>
              </a:rPr>
              <a:t>) process should be done by tomorrow</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5. Marketing inbound process for </a:t>
            </a:r>
            <a:r>
              <a:rPr lang="en-GB" sz="1000">
                <a:solidFill>
                  <a:schemeClr val="dk2"/>
                </a:solidFill>
                <a:highlight>
                  <a:schemeClr val="dk1"/>
                </a:highlight>
              </a:rPr>
              <a:t>partnerscan.org</a:t>
            </a:r>
            <a:r>
              <a:rPr lang="en-GB" sz="1000">
                <a:solidFill>
                  <a:schemeClr val="dk2"/>
                </a:solidFill>
              </a:rPr>
              <a:t> will be arranged </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6. </a:t>
            </a:r>
            <a:r>
              <a:rPr lang="en-GB" sz="1000">
                <a:solidFill>
                  <a:schemeClr val="dk2"/>
                </a:solidFill>
                <a:highlight>
                  <a:schemeClr val="dk1"/>
                </a:highlight>
              </a:rPr>
              <a:t>OJT Folder directory instruction (+360 learning)</a:t>
            </a:r>
            <a:r>
              <a:rPr lang="en-GB" sz="1000">
                <a:solidFill>
                  <a:schemeClr val="dk2"/>
                </a:solidFill>
              </a:rPr>
              <a:t> should be proceeded (let's do it tomorrow in the zoom)</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7. Flickrz, Bittok, Brickon, Findex </a:t>
            </a:r>
            <a:r>
              <a:rPr b="1" lang="en-GB" sz="1000">
                <a:solidFill>
                  <a:schemeClr val="dk2"/>
                </a:solidFill>
              </a:rPr>
              <a:t>wordpress</a:t>
            </a:r>
            <a:r>
              <a:rPr lang="en-GB" sz="1000">
                <a:solidFill>
                  <a:schemeClr val="dk2"/>
                </a:solidFill>
              </a:rPr>
              <a:t> profit sharing system will be launced by tomorrow with my wordpress(let's do it tomorrow) </a:t>
            </a:r>
            <a:r>
              <a:rPr lang="en-GB" sz="1000">
                <a:solidFill>
                  <a:schemeClr val="dk2"/>
                </a:solidFill>
                <a:highlight>
                  <a:srgbClr val="00FF00"/>
                </a:highlight>
              </a:rPr>
              <a:t>60 mins) </a:t>
            </a:r>
            <a:r>
              <a:rPr lang="en-GB" sz="1000" u="sng">
                <a:solidFill>
                  <a:schemeClr val="hlink"/>
                </a:solidFill>
                <a:hlinkClick r:id="rId3"/>
              </a:rPr>
              <a:t>https://www.youtube.com/watch?v=7jTcmctOY1Y</a:t>
            </a:r>
            <a:r>
              <a:rPr lang="en-GB" sz="1000">
                <a:solidFill>
                  <a:schemeClr val="dk2"/>
                </a:solidFill>
              </a:rPr>
              <a:t> (</a:t>
            </a:r>
            <a:r>
              <a:rPr lang="en-GB" sz="1000">
                <a:solidFill>
                  <a:schemeClr val="dk2"/>
                </a:solidFill>
                <a:highlight>
                  <a:srgbClr val="FFFF00"/>
                </a:highlight>
              </a:rPr>
              <a:t>use the hostinger to create the wordpress. Please request guide to HR team about creation Domain and wordpress)</a:t>
            </a:r>
            <a:endParaRPr sz="1000">
              <a:solidFill>
                <a:schemeClr val="dk2"/>
              </a:solidFill>
              <a:highlight>
                <a:srgbClr val="FFFF00"/>
              </a:highlight>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8. Marketing </a:t>
            </a:r>
            <a:r>
              <a:rPr lang="en-GB" sz="1000">
                <a:solidFill>
                  <a:schemeClr val="dk2"/>
                </a:solidFill>
                <a:highlight>
                  <a:schemeClr val="dk1"/>
                </a:highlight>
              </a:rPr>
              <a:t>video daily creation</a:t>
            </a:r>
            <a:r>
              <a:rPr lang="en-GB" sz="1000">
                <a:solidFill>
                  <a:schemeClr val="dk2"/>
                </a:solidFill>
              </a:rPr>
              <a:t> process will be discussed by tomorrow </a:t>
            </a:r>
            <a:r>
              <a:rPr b="1" lang="en-GB" sz="1000">
                <a:solidFill>
                  <a:schemeClr val="dk2"/>
                </a:solidFill>
                <a:highlight>
                  <a:srgbClr val="00FF00"/>
                </a:highlight>
              </a:rPr>
              <a:t>( 2 videos in 120 mins )</a:t>
            </a:r>
            <a:endParaRPr b="1" sz="1000">
              <a:solidFill>
                <a:schemeClr val="dk2"/>
              </a:solidFill>
              <a:highlight>
                <a:srgbClr val="00FF00"/>
              </a:highlight>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9. Google Ads according to AIXinvestment.com will be </a:t>
            </a:r>
            <a:r>
              <a:rPr lang="en-GB" sz="1000">
                <a:solidFill>
                  <a:schemeClr val="dk2"/>
                </a:solidFill>
              </a:rPr>
              <a:t>preceded</a:t>
            </a:r>
            <a:r>
              <a:rPr lang="en-GB" sz="1000">
                <a:solidFill>
                  <a:schemeClr val="dk2"/>
                </a:solidFill>
              </a:rPr>
              <a:t> by tomorrow </a:t>
            </a:r>
            <a:r>
              <a:rPr lang="en-GB" sz="1000">
                <a:solidFill>
                  <a:schemeClr val="dk2"/>
                </a:solidFill>
              </a:rPr>
              <a:t>(</a:t>
            </a:r>
            <a:r>
              <a:rPr lang="en-GB" sz="1000">
                <a:solidFill>
                  <a:schemeClr val="dk2"/>
                </a:solidFill>
              </a:rPr>
              <a:t>you can </a:t>
            </a:r>
            <a:r>
              <a:rPr lang="en-GB" sz="1000">
                <a:solidFill>
                  <a:schemeClr val="dk2"/>
                </a:solidFill>
              </a:rPr>
              <a:t>search</a:t>
            </a:r>
            <a:r>
              <a:rPr lang="en-GB" sz="1000">
                <a:solidFill>
                  <a:schemeClr val="dk2"/>
                </a:solidFill>
              </a:rPr>
              <a:t> on the google how to set every sponsorship and google adsense.)</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10. </a:t>
            </a:r>
            <a:r>
              <a:rPr lang="en-GB" sz="1000">
                <a:solidFill>
                  <a:schemeClr val="dk2"/>
                </a:solidFill>
                <a:highlight>
                  <a:schemeClr val="dk1"/>
                </a:highlight>
              </a:rPr>
              <a:t>Fundraising </a:t>
            </a:r>
            <a:r>
              <a:rPr lang="en-GB" sz="1000">
                <a:solidFill>
                  <a:schemeClr val="dk2"/>
                </a:solidFill>
              </a:rPr>
              <a:t>process (web2) will be instructed tomorrow</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11. BD team instruction will be </a:t>
            </a:r>
            <a:r>
              <a:rPr lang="en-GB" sz="1000">
                <a:solidFill>
                  <a:schemeClr val="dk2"/>
                </a:solidFill>
              </a:rPr>
              <a:t>preceded</a:t>
            </a:r>
            <a:endParaRPr sz="10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12. Meme commenting instruction (you can </a:t>
            </a:r>
            <a:r>
              <a:rPr lang="en-GB" sz="1000">
                <a:solidFill>
                  <a:schemeClr val="dk2"/>
                </a:solidFill>
              </a:rPr>
              <a:t>search</a:t>
            </a:r>
            <a:r>
              <a:rPr lang="en-GB" sz="1000">
                <a:solidFill>
                  <a:schemeClr val="dk2"/>
                </a:solidFill>
              </a:rPr>
              <a:t> a lot from google, you can create </a:t>
            </a:r>
            <a:r>
              <a:rPr b="1" lang="en-GB" sz="1000">
                <a:solidFill>
                  <a:schemeClr val="dk2"/>
                </a:solidFill>
                <a:highlight>
                  <a:schemeClr val="dk1"/>
                </a:highlight>
              </a:rPr>
              <a:t>5 </a:t>
            </a:r>
            <a:r>
              <a:rPr b="1" lang="en-GB" sz="1000">
                <a:solidFill>
                  <a:schemeClr val="dk2"/>
                </a:solidFill>
                <a:highlight>
                  <a:schemeClr val="dk1"/>
                </a:highlight>
              </a:rPr>
              <a:t>memes</a:t>
            </a:r>
            <a:r>
              <a:rPr lang="en-GB" sz="1000">
                <a:solidFill>
                  <a:schemeClr val="dk2"/>
                </a:solidFill>
              </a:rPr>
              <a:t> per day) </a:t>
            </a:r>
            <a:r>
              <a:rPr lang="en-GB" sz="1000">
                <a:solidFill>
                  <a:schemeClr val="dk2"/>
                </a:solidFill>
                <a:highlight>
                  <a:srgbClr val="00FF00"/>
                </a:highlight>
              </a:rPr>
              <a:t>60 mins)</a:t>
            </a:r>
            <a:endParaRPr sz="1000">
              <a:solidFill>
                <a:schemeClr val="dk2"/>
              </a:solidFill>
              <a:highlight>
                <a:srgbClr val="00FF00"/>
              </a:highlight>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13. AUTO DM FOR Instagram, Facebook, Telegram and others (</a:t>
            </a:r>
            <a:r>
              <a:rPr b="1" lang="en-GB" sz="1000">
                <a:solidFill>
                  <a:schemeClr val="dk2"/>
                </a:solidFill>
                <a:highlight>
                  <a:schemeClr val="dk1"/>
                </a:highlight>
              </a:rPr>
              <a:t>500-1000 </a:t>
            </a:r>
            <a:r>
              <a:rPr lang="en-GB" sz="1000">
                <a:solidFill>
                  <a:schemeClr val="dk2"/>
                </a:solidFill>
              </a:rPr>
              <a:t>message per each person (BD or Marketing))(setting only take </a:t>
            </a:r>
            <a:r>
              <a:rPr lang="en-GB" sz="1000">
                <a:solidFill>
                  <a:schemeClr val="dk2"/>
                </a:solidFill>
                <a:highlight>
                  <a:srgbClr val="00FF00"/>
                </a:highlight>
              </a:rPr>
              <a:t>15 mins)</a:t>
            </a:r>
            <a:endParaRPr sz="1000">
              <a:solidFill>
                <a:schemeClr val="dk2"/>
              </a:solidFill>
              <a:highlight>
                <a:srgbClr val="00FF00"/>
              </a:highlight>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15. exclusive Facebook group auto dm and advertising  (you can </a:t>
            </a:r>
            <a:r>
              <a:rPr lang="en-GB" sz="1000">
                <a:solidFill>
                  <a:schemeClr val="dk2"/>
                </a:solidFill>
              </a:rPr>
              <a:t>search</a:t>
            </a:r>
            <a:r>
              <a:rPr lang="en-GB" sz="1000">
                <a:solidFill>
                  <a:schemeClr val="dk2"/>
                </a:solidFill>
              </a:rPr>
              <a:t> and join that, at least </a:t>
            </a:r>
            <a:r>
              <a:rPr b="1" lang="en-GB" sz="1000">
                <a:solidFill>
                  <a:schemeClr val="dk2"/>
                </a:solidFill>
                <a:highlight>
                  <a:schemeClr val="dk1"/>
                </a:highlight>
              </a:rPr>
              <a:t>100 groups / per each BD </a:t>
            </a:r>
            <a:r>
              <a:rPr lang="en-GB" sz="1000">
                <a:solidFill>
                  <a:schemeClr val="dk2"/>
                </a:solidFill>
              </a:rPr>
              <a:t>we have to join) </a:t>
            </a:r>
            <a:r>
              <a:rPr lang="en-GB" sz="1000">
                <a:solidFill>
                  <a:schemeClr val="dk2"/>
                </a:solidFill>
                <a:highlight>
                  <a:srgbClr val="00FF00"/>
                </a:highlight>
              </a:rPr>
              <a:t>15 mins)</a:t>
            </a:r>
            <a:endParaRPr sz="1000">
              <a:solidFill>
                <a:schemeClr val="dk2"/>
              </a:solidFill>
              <a:highlight>
                <a:srgbClr val="00FF00"/>
              </a:highlight>
            </a:endParaRPr>
          </a:p>
          <a:p>
            <a:pPr indent="0" lvl="0" marL="0" rtl="0" algn="l">
              <a:lnSpc>
                <a:spcPct val="115000"/>
              </a:lnSpc>
              <a:spcBef>
                <a:spcPts val="0"/>
              </a:spcBef>
              <a:spcAft>
                <a:spcPts val="0"/>
              </a:spcAft>
              <a:buClr>
                <a:schemeClr val="dk2"/>
              </a:buClr>
              <a:buSzPts val="1100"/>
              <a:buFont typeface="Arial"/>
              <a:buNone/>
            </a:pPr>
            <a:r>
              <a:rPr lang="en-GB" sz="1000">
                <a:solidFill>
                  <a:schemeClr val="dk2"/>
                </a:solidFill>
              </a:rPr>
              <a:t>16. Linkedin sponsorship marketing and auto DM </a:t>
            </a:r>
            <a:r>
              <a:rPr lang="en-GB" sz="1000" u="sng">
                <a:solidFill>
                  <a:schemeClr val="hlink"/>
                </a:solidFill>
                <a:hlinkClick r:id="rId4"/>
              </a:rPr>
              <a:t>https://www.linkedhelper.com/blog/linkedin-message-automation/</a:t>
            </a:r>
            <a:r>
              <a:rPr lang="en-GB" sz="1000">
                <a:solidFill>
                  <a:schemeClr val="dk2"/>
                </a:solidFill>
              </a:rPr>
              <a:t> </a:t>
            </a:r>
            <a:r>
              <a:rPr b="1" lang="en-GB" sz="1000">
                <a:solidFill>
                  <a:schemeClr val="dk2"/>
                </a:solidFill>
                <a:highlight>
                  <a:schemeClr val="dk1"/>
                </a:highlight>
              </a:rPr>
              <a:t>(2000-3000 Messages) </a:t>
            </a:r>
            <a:r>
              <a:rPr lang="en-GB" sz="1000">
                <a:solidFill>
                  <a:schemeClr val="dk2"/>
                </a:solidFill>
                <a:highlight>
                  <a:srgbClr val="00FF00"/>
                </a:highlight>
              </a:rPr>
              <a:t>15 mins)</a:t>
            </a:r>
            <a:endParaRPr b="1" sz="1000">
              <a:highlight>
                <a:srgbClr val="00FF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cxnSp>
        <p:nvCxnSpPr>
          <p:cNvPr id="209" name="Google Shape;209;p32"/>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10" name="Google Shape;210;p32"/>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GB" sz="1900">
                <a:latin typeface="Arial"/>
                <a:ea typeface="Arial"/>
                <a:cs typeface="Arial"/>
                <a:sym typeface="Arial"/>
              </a:rPr>
              <a:t>6)video creations </a:t>
            </a:r>
            <a:r>
              <a:rPr lang="en-GB" sz="1900">
                <a:latin typeface="Arial"/>
                <a:ea typeface="Arial"/>
                <a:cs typeface="Arial"/>
                <a:sym typeface="Arial"/>
              </a:rPr>
              <a:t>: Next pages (Attachment) (Important)</a:t>
            </a:r>
            <a:endParaRPr sz="2700">
              <a:latin typeface="Arial"/>
              <a:ea typeface="Arial"/>
              <a:cs typeface="Arial"/>
              <a:sym typeface="Arial"/>
            </a:endParaRPr>
          </a:p>
        </p:txBody>
      </p:sp>
      <p:sp>
        <p:nvSpPr>
          <p:cNvPr id="211" name="Google Shape;211;p32"/>
          <p:cNvSpPr txBox="1"/>
          <p:nvPr/>
        </p:nvSpPr>
        <p:spPr>
          <a:xfrm>
            <a:off x="5170375" y="1447800"/>
            <a:ext cx="35808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1. attraction summary of service( finance, marketing or service) to emphasize about the profit after using this service</a:t>
            </a:r>
            <a:endParaRPr b="1" sz="1000"/>
          </a:p>
          <a:p>
            <a:pPr indent="0" lvl="0" marL="0" rtl="0" algn="l">
              <a:spcBef>
                <a:spcPts val="0"/>
              </a:spcBef>
              <a:spcAft>
                <a:spcPts val="0"/>
              </a:spcAft>
              <a:buNone/>
            </a:pPr>
            <a:r>
              <a:rPr lang="en-GB" sz="1000" u="sng">
                <a:solidFill>
                  <a:schemeClr val="hlink"/>
                </a:solidFill>
                <a:hlinkClick r:id="rId3"/>
              </a:rPr>
              <a:t>https://createstudio.com/index.html</a:t>
            </a:r>
            <a:r>
              <a:rPr lang="en-GB" sz="1000"/>
              <a:t> </a:t>
            </a:r>
            <a:endParaRPr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Guide</a:t>
            </a:r>
            <a:endParaRPr b="1" sz="1000"/>
          </a:p>
          <a:p>
            <a:pPr indent="0" lvl="0" marL="0" rtl="0" algn="l">
              <a:spcBef>
                <a:spcPts val="0"/>
              </a:spcBef>
              <a:spcAft>
                <a:spcPts val="0"/>
              </a:spcAft>
              <a:buNone/>
            </a:pPr>
            <a:r>
              <a:rPr lang="en-GB" sz="1000" u="sng">
                <a:solidFill>
                  <a:schemeClr val="hlink"/>
                </a:solidFill>
                <a:hlinkClick r:id="rId4"/>
              </a:rPr>
              <a:t>https://youtu.be/GG-9OCKBIBE?feature=shared</a:t>
            </a:r>
            <a:r>
              <a:rPr lang="en-GB" sz="1000"/>
              <a:t> </a:t>
            </a:r>
            <a:endParaRPr sz="1000"/>
          </a:p>
          <a:p>
            <a:pPr indent="0" lvl="0" marL="0" rtl="0" algn="l">
              <a:spcBef>
                <a:spcPts val="0"/>
              </a:spcBef>
              <a:spcAft>
                <a:spcPts val="0"/>
              </a:spcAft>
              <a:buNone/>
            </a:pPr>
            <a:r>
              <a:rPr b="1" lang="en-GB" sz="1000"/>
              <a:t>[Use the Steve AI for all types of video creation. </a:t>
            </a:r>
            <a:endParaRPr b="1" sz="1000"/>
          </a:p>
          <a:p>
            <a:pPr indent="0" lvl="0" marL="0" rtl="0" algn="l">
              <a:spcBef>
                <a:spcPts val="0"/>
              </a:spcBef>
              <a:spcAft>
                <a:spcPts val="0"/>
              </a:spcAft>
              <a:buNone/>
            </a:pPr>
            <a:r>
              <a:rPr b="1" lang="en-GB" sz="1000"/>
              <a:t>(Only youtubers they can create separately for youtubers only) </a:t>
            </a:r>
            <a:r>
              <a:rPr b="1" lang="en-GB" sz="1000">
                <a:highlight>
                  <a:srgbClr val="FFFF00"/>
                </a:highlight>
              </a:rPr>
              <a:t>(Please get the ID, PW from HR team or Accounting team and create the contents it takes only 5-30 mins (max 1 hr) to </a:t>
            </a:r>
            <a:r>
              <a:rPr b="1" lang="en-GB" sz="1000">
                <a:highlight>
                  <a:srgbClr val="FFFF00"/>
                </a:highlight>
              </a:rPr>
              <a:t>make the design and videos</a:t>
            </a:r>
            <a:r>
              <a:rPr b="1" lang="en-GB" sz="1000">
                <a:highlight>
                  <a:srgbClr val="FFFF00"/>
                </a:highlight>
              </a:rPr>
              <a:t>)</a:t>
            </a:r>
            <a:endParaRPr b="1" sz="1000">
              <a:highlight>
                <a:srgbClr val="FFFF00"/>
              </a:highlight>
            </a:endParaRPr>
          </a:p>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Otherwise we normally use this app</a:t>
            </a:r>
            <a:endParaRPr b="1" sz="1000"/>
          </a:p>
          <a:p>
            <a:pPr indent="0" lvl="0" marL="0" rtl="0" algn="l">
              <a:spcBef>
                <a:spcPts val="0"/>
              </a:spcBef>
              <a:spcAft>
                <a:spcPts val="0"/>
              </a:spcAft>
              <a:buNone/>
            </a:pPr>
            <a:r>
              <a:rPr lang="en-GB" sz="1000" u="sng">
                <a:solidFill>
                  <a:schemeClr val="hlink"/>
                </a:solidFill>
                <a:hlinkClick r:id="rId5"/>
              </a:rPr>
              <a:t>https://app.steve.ai/</a:t>
            </a:r>
            <a:r>
              <a:rPr lang="en-GB" sz="1000"/>
              <a:t> </a:t>
            </a:r>
            <a:endParaRPr sz="1000"/>
          </a:p>
          <a:p>
            <a:pPr indent="0" lvl="0" marL="0" rtl="0" algn="l">
              <a:spcBef>
                <a:spcPts val="0"/>
              </a:spcBef>
              <a:spcAft>
                <a:spcPts val="0"/>
              </a:spcAft>
              <a:buNone/>
            </a:pPr>
            <a:r>
              <a:rPr lang="en-GB" sz="1000" u="sng">
                <a:solidFill>
                  <a:schemeClr val="hlink"/>
                </a:solidFill>
                <a:hlinkClick r:id="rId6"/>
              </a:rPr>
              <a:t>https://app.steve.ai/pricing</a:t>
            </a:r>
            <a:r>
              <a:rPr lang="en-GB" sz="1000"/>
              <a:t> </a:t>
            </a:r>
            <a:endParaRPr b="1" sz="1000"/>
          </a:p>
        </p:txBody>
      </p:sp>
      <p:pic>
        <p:nvPicPr>
          <p:cNvPr id="212" name="Google Shape;212;p32"/>
          <p:cNvPicPr preferRelativeResize="0"/>
          <p:nvPr/>
        </p:nvPicPr>
        <p:blipFill rotWithShape="1">
          <a:blip r:embed="rId7">
            <a:alphaModFix/>
          </a:blip>
          <a:srcRect b="0" l="1874" r="0" t="1506"/>
          <a:stretch/>
        </p:blipFill>
        <p:spPr>
          <a:xfrm>
            <a:off x="197150" y="918650"/>
            <a:ext cx="3743549" cy="406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cxnSp>
        <p:nvCxnSpPr>
          <p:cNvPr id="217" name="Google Shape;217;p33"/>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18" name="Google Shape;218;p33"/>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GB" sz="1900">
                <a:latin typeface="Arial"/>
                <a:ea typeface="Arial"/>
                <a:cs typeface="Arial"/>
                <a:sym typeface="Arial"/>
              </a:rPr>
              <a:t>6)video creations </a:t>
            </a:r>
            <a:r>
              <a:rPr lang="en-GB" sz="1900">
                <a:latin typeface="Arial"/>
                <a:ea typeface="Arial"/>
                <a:cs typeface="Arial"/>
                <a:sym typeface="Arial"/>
              </a:rPr>
              <a:t>: Next pages (Attachment) (Important)</a:t>
            </a:r>
            <a:endParaRPr sz="2700">
              <a:latin typeface="Arial"/>
              <a:ea typeface="Arial"/>
              <a:cs typeface="Arial"/>
              <a:sym typeface="Arial"/>
            </a:endParaRPr>
          </a:p>
        </p:txBody>
      </p:sp>
      <p:sp>
        <p:nvSpPr>
          <p:cNvPr id="219" name="Google Shape;219;p33"/>
          <p:cNvSpPr txBox="1"/>
          <p:nvPr/>
        </p:nvSpPr>
        <p:spPr>
          <a:xfrm>
            <a:off x="5649325" y="786000"/>
            <a:ext cx="3000000" cy="372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2. review(real person video) x 5 times</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3">
                  <a:extLst>
                    <a:ext uri="{A12FA001-AC4F-418D-AE19-62706E023703}">
                      <ahyp:hlinkClr val="tx"/>
                    </a:ext>
                  </a:extLst>
                </a:hlinkClick>
              </a:rPr>
              <a:t>https://www.canva.com/features/ai-face-generator/</a:t>
            </a:r>
            <a:r>
              <a:rPr b="1" lang="en-GB" sz="1000">
                <a:solidFill>
                  <a:schemeClr val="dk2"/>
                </a:solidFill>
              </a:rPr>
              <a:t> </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4">
                  <a:extLst>
                    <a:ext uri="{A12FA001-AC4F-418D-AE19-62706E023703}">
                      <ahyp:hlinkClr val="tx"/>
                    </a:ext>
                  </a:extLst>
                </a:hlinkClick>
              </a:rPr>
              <a:t>www.Billo.app</a:t>
            </a:r>
            <a:r>
              <a:rPr b="1" lang="en-GB" sz="1000">
                <a:solidFill>
                  <a:schemeClr val="dk2"/>
                </a:solidFill>
              </a:rPr>
              <a:t> </a:t>
            </a:r>
            <a:endParaRPr b="1"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3. logo (featured by, partnered by, referred by) for credits (Ex. Tesla, Fiverr, Dropbox and etc) (Ex.Bloomberg, Apnews , Yahoo and etc)</a:t>
            </a:r>
            <a:endParaRPr b="1" sz="1000">
              <a:solidFill>
                <a:schemeClr val="dk2"/>
              </a:solidFill>
            </a:endParaRPr>
          </a:p>
          <a:p>
            <a:pPr indent="0" lvl="0" marL="0" rtl="0" algn="l">
              <a:spcBef>
                <a:spcPts val="0"/>
              </a:spcBef>
              <a:spcAft>
                <a:spcPts val="0"/>
              </a:spcAft>
              <a:buNone/>
            </a:pPr>
            <a:r>
              <a:rPr b="1" lang="en-GB" sz="1000">
                <a:solidFill>
                  <a:schemeClr val="dk2"/>
                </a:solidFill>
              </a:rPr>
              <a:t>- services description with mechanical image(software images : Google Ads, SEO S/W, Facebook pages, any admin pages, Multi level marketing system and all) Don't forget, people love the professional software to use or invest</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5">
                  <a:extLst>
                    <a:ext uri="{A12FA001-AC4F-418D-AE19-62706E023703}">
                      <ahyp:hlinkClr val="tx"/>
                    </a:ext>
                  </a:extLst>
                </a:hlinkClick>
              </a:rPr>
              <a:t>https://www.deepbrain.io/</a:t>
            </a:r>
            <a:r>
              <a:rPr b="1" lang="en-GB" sz="1000">
                <a:solidFill>
                  <a:schemeClr val="dk2"/>
                </a:solidFill>
              </a:rPr>
              <a:t> </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6">
                  <a:extLst>
                    <a:ext uri="{A12FA001-AC4F-418D-AE19-62706E023703}">
                      <ahyp:hlinkClr val="tx"/>
                    </a:ext>
                  </a:extLst>
                </a:hlinkClick>
              </a:rPr>
              <a:t>https://www.synthesia.io/</a:t>
            </a:r>
            <a:r>
              <a:rPr b="1" lang="en-GB" sz="1000">
                <a:solidFill>
                  <a:schemeClr val="dk2"/>
                </a:solidFill>
              </a:rPr>
              <a:t> </a:t>
            </a:r>
            <a:endParaRPr b="1"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 Price table 3 cases( ☆ Discount, Single Product,  Double product, Package product,  5 mins time limit for D/C). (monthly/ Annual (40% Discount)</a:t>
            </a:r>
            <a:endParaRPr b="1" sz="1000">
              <a:solidFill>
                <a:schemeClr val="dk2"/>
              </a:solidFill>
            </a:endParaRPr>
          </a:p>
          <a:p>
            <a:pPr indent="0" lvl="0" marL="0" rtl="0" algn="l">
              <a:spcBef>
                <a:spcPts val="0"/>
              </a:spcBef>
              <a:spcAft>
                <a:spcPts val="0"/>
              </a:spcAft>
              <a:buNone/>
            </a:pPr>
            <a:r>
              <a:t/>
            </a:r>
            <a:endParaRPr b="1" sz="1000">
              <a:solidFill>
                <a:schemeClr val="dk2"/>
              </a:solidFill>
            </a:endParaRPr>
          </a:p>
        </p:txBody>
      </p:sp>
      <p:pic>
        <p:nvPicPr>
          <p:cNvPr id="220" name="Google Shape;220;p33"/>
          <p:cNvPicPr preferRelativeResize="0"/>
          <p:nvPr/>
        </p:nvPicPr>
        <p:blipFill>
          <a:blip r:embed="rId7">
            <a:alphaModFix/>
          </a:blip>
          <a:stretch>
            <a:fillRect/>
          </a:stretch>
        </p:blipFill>
        <p:spPr>
          <a:xfrm>
            <a:off x="159300" y="955525"/>
            <a:ext cx="5412175" cy="338574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cxnSp>
        <p:nvCxnSpPr>
          <p:cNvPr id="225" name="Google Shape;225;p34"/>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26" name="Google Shape;226;p34"/>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GB" sz="1900">
                <a:latin typeface="Arial"/>
                <a:ea typeface="Arial"/>
                <a:cs typeface="Arial"/>
                <a:sym typeface="Arial"/>
              </a:rPr>
              <a:t>6)video creations </a:t>
            </a:r>
            <a:r>
              <a:rPr lang="en-GB" sz="1900">
                <a:latin typeface="Arial"/>
                <a:ea typeface="Arial"/>
                <a:cs typeface="Arial"/>
                <a:sym typeface="Arial"/>
              </a:rPr>
              <a:t>: Next pages (Attachment) (Important)</a:t>
            </a:r>
            <a:endParaRPr sz="2700">
              <a:latin typeface="Arial"/>
              <a:ea typeface="Arial"/>
              <a:cs typeface="Arial"/>
              <a:sym typeface="Arial"/>
            </a:endParaRPr>
          </a:p>
        </p:txBody>
      </p:sp>
      <p:sp>
        <p:nvSpPr>
          <p:cNvPr id="227" name="Google Shape;227;p34"/>
          <p:cNvSpPr txBox="1"/>
          <p:nvPr/>
        </p:nvSpPr>
        <p:spPr>
          <a:xfrm>
            <a:off x="6138150" y="750175"/>
            <a:ext cx="27351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2. review(real person video) x 5 times</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3">
                  <a:extLst>
                    <a:ext uri="{A12FA001-AC4F-418D-AE19-62706E023703}">
                      <ahyp:hlinkClr val="tx"/>
                    </a:ext>
                  </a:extLst>
                </a:hlinkClick>
              </a:rPr>
              <a:t>https://www.canva.com/features/ai-face-generator/</a:t>
            </a:r>
            <a:r>
              <a:rPr b="1" lang="en-GB" sz="1000">
                <a:solidFill>
                  <a:schemeClr val="dk2"/>
                </a:solidFill>
              </a:rPr>
              <a:t> </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4">
                  <a:extLst>
                    <a:ext uri="{A12FA001-AC4F-418D-AE19-62706E023703}">
                      <ahyp:hlinkClr val="tx"/>
                    </a:ext>
                  </a:extLst>
                </a:hlinkClick>
              </a:rPr>
              <a:t>www.Billo.app</a:t>
            </a:r>
            <a:r>
              <a:rPr b="1" lang="en-GB" sz="1000">
                <a:solidFill>
                  <a:schemeClr val="dk2"/>
                </a:solidFill>
              </a:rPr>
              <a:t> </a:t>
            </a:r>
            <a:endParaRPr b="1"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3. logo (featured by, partnered by, referred by) for credits (Ex. Tesla, Fiverr, Dropbox and etc) (Ex.Bloomberg, Apnews , Yahoo and etc)</a:t>
            </a:r>
            <a:endParaRPr b="1" sz="1000">
              <a:solidFill>
                <a:schemeClr val="dk2"/>
              </a:solidFill>
            </a:endParaRPr>
          </a:p>
          <a:p>
            <a:pPr indent="0" lvl="0" marL="0" rtl="0" algn="l">
              <a:spcBef>
                <a:spcPts val="0"/>
              </a:spcBef>
              <a:spcAft>
                <a:spcPts val="0"/>
              </a:spcAft>
              <a:buNone/>
            </a:pPr>
            <a:r>
              <a:rPr b="1" lang="en-GB" sz="1000">
                <a:solidFill>
                  <a:schemeClr val="dk2"/>
                </a:solidFill>
              </a:rPr>
              <a:t>- services description with mechanical image(software images : Google Ads, SEO S/W, Facebook pages, any admin pages, Multi level marketing system and all) Don't forget, people love the professional software to use or invest</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5">
                  <a:extLst>
                    <a:ext uri="{A12FA001-AC4F-418D-AE19-62706E023703}">
                      <ahyp:hlinkClr val="tx"/>
                    </a:ext>
                  </a:extLst>
                </a:hlinkClick>
              </a:rPr>
              <a:t>https://www.deepbrain.io/</a:t>
            </a:r>
            <a:r>
              <a:rPr b="1" lang="en-GB" sz="1000">
                <a:solidFill>
                  <a:schemeClr val="dk2"/>
                </a:solidFill>
              </a:rPr>
              <a:t> </a:t>
            </a:r>
            <a:endParaRPr b="1" sz="1000">
              <a:solidFill>
                <a:schemeClr val="dk2"/>
              </a:solidFill>
            </a:endParaRPr>
          </a:p>
          <a:p>
            <a:pPr indent="0" lvl="0" marL="0" rtl="0" algn="l">
              <a:spcBef>
                <a:spcPts val="0"/>
              </a:spcBef>
              <a:spcAft>
                <a:spcPts val="0"/>
              </a:spcAft>
              <a:buNone/>
            </a:pPr>
            <a:r>
              <a:rPr b="1" lang="en-GB" sz="1000" u="sng">
                <a:solidFill>
                  <a:schemeClr val="accent5"/>
                </a:solidFill>
                <a:hlinkClick r:id="rId6">
                  <a:extLst>
                    <a:ext uri="{A12FA001-AC4F-418D-AE19-62706E023703}">
                      <ahyp:hlinkClr val="tx"/>
                    </a:ext>
                  </a:extLst>
                </a:hlinkClick>
              </a:rPr>
              <a:t>https://www.synthesia.io/</a:t>
            </a:r>
            <a:r>
              <a:rPr b="1" lang="en-GB" sz="1000">
                <a:solidFill>
                  <a:schemeClr val="dk2"/>
                </a:solidFill>
              </a:rPr>
              <a:t> </a:t>
            </a:r>
            <a:endParaRPr b="1"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 Price table 3 cases( ☆ Discount, Single Product,  Double product, Package product,  5 mins time limit for D/C). (monthly/ Annual (40% Discount)</a:t>
            </a:r>
            <a:endParaRPr b="1" sz="1000">
              <a:solidFill>
                <a:schemeClr val="dk2"/>
              </a:solidFill>
            </a:endParaRPr>
          </a:p>
          <a:p>
            <a:pPr indent="0" lvl="0" marL="0" rtl="0" algn="l">
              <a:spcBef>
                <a:spcPts val="0"/>
              </a:spcBef>
              <a:spcAft>
                <a:spcPts val="0"/>
              </a:spcAft>
              <a:buNone/>
            </a:pPr>
            <a:r>
              <a:t/>
            </a:r>
            <a:endParaRPr b="1" sz="1000">
              <a:solidFill>
                <a:schemeClr val="dk2"/>
              </a:solidFill>
            </a:endParaRPr>
          </a:p>
        </p:txBody>
      </p:sp>
      <p:pic>
        <p:nvPicPr>
          <p:cNvPr id="228" name="Google Shape;228;p34"/>
          <p:cNvPicPr preferRelativeResize="0"/>
          <p:nvPr/>
        </p:nvPicPr>
        <p:blipFill>
          <a:blip r:embed="rId7">
            <a:alphaModFix/>
          </a:blip>
          <a:stretch>
            <a:fillRect/>
          </a:stretch>
        </p:blipFill>
        <p:spPr>
          <a:xfrm>
            <a:off x="336125" y="997463"/>
            <a:ext cx="5582498" cy="3148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cxnSp>
        <p:nvCxnSpPr>
          <p:cNvPr id="233" name="Google Shape;233;p35"/>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34" name="Google Shape;234;p35"/>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35" name="Google Shape;235;p35"/>
          <p:cNvSpPr txBox="1"/>
          <p:nvPr/>
        </p:nvSpPr>
        <p:spPr>
          <a:xfrm>
            <a:off x="6469700" y="789125"/>
            <a:ext cx="25326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t/>
            </a:r>
            <a:endParaRPr b="1" sz="1000">
              <a:solidFill>
                <a:schemeClr val="dk2"/>
              </a:solidFill>
            </a:endParaRPr>
          </a:p>
          <a:p>
            <a:pPr indent="0" lvl="0" marL="0" rtl="0" algn="l">
              <a:spcBef>
                <a:spcPts val="0"/>
              </a:spcBef>
              <a:spcAft>
                <a:spcPts val="0"/>
              </a:spcAft>
              <a:buClr>
                <a:schemeClr val="dk2"/>
              </a:buClr>
              <a:buSzPts val="1100"/>
              <a:buFont typeface="Arial"/>
              <a:buNone/>
            </a:pPr>
            <a:r>
              <a:rPr b="1" lang="en-GB" sz="2100">
                <a:solidFill>
                  <a:schemeClr val="dk2"/>
                </a:solidFill>
              </a:rPr>
              <a:t>To do list landing page design</a:t>
            </a:r>
            <a:endParaRPr b="1" sz="2100">
              <a:solidFill>
                <a:schemeClr val="dk2"/>
              </a:solidFill>
            </a:endParaRPr>
          </a:p>
          <a:p>
            <a:pPr indent="0" lvl="0" marL="0" rtl="0" algn="l">
              <a:spcBef>
                <a:spcPts val="0"/>
              </a:spcBef>
              <a:spcAft>
                <a:spcPts val="0"/>
              </a:spcAft>
              <a:buClr>
                <a:schemeClr val="dk2"/>
              </a:buClr>
              <a:buSzPts val="1100"/>
              <a:buFont typeface="Arial"/>
              <a:buNone/>
            </a:pPr>
            <a:r>
              <a:rPr b="1" lang="en-GB" sz="1000">
                <a:solidFill>
                  <a:schemeClr val="dk2"/>
                </a:solidFill>
              </a:rPr>
              <a:t>(Every single BD team manager, should design for every single design as much as you can using canva.com)</a:t>
            </a:r>
            <a:endParaRPr b="1" sz="1000">
              <a:solidFill>
                <a:schemeClr val="dk2"/>
              </a:solidFill>
            </a:endParaRPr>
          </a:p>
          <a:p>
            <a:pPr indent="0" lvl="0" marL="0" rtl="0" algn="l">
              <a:spcBef>
                <a:spcPts val="0"/>
              </a:spcBef>
              <a:spcAft>
                <a:spcPts val="0"/>
              </a:spcAft>
              <a:buClr>
                <a:schemeClr val="dk2"/>
              </a:buClr>
              <a:buSzPts val="1100"/>
              <a:buFont typeface="Arial"/>
              <a:buNone/>
            </a:pPr>
            <a:r>
              <a:t/>
            </a:r>
            <a:endParaRPr b="1" sz="1000">
              <a:solidFill>
                <a:schemeClr val="dk2"/>
              </a:solidFill>
            </a:endParaRPr>
          </a:p>
          <a:p>
            <a:pPr indent="0" lvl="0" marL="0" rtl="0" algn="l">
              <a:spcBef>
                <a:spcPts val="0"/>
              </a:spcBef>
              <a:spcAft>
                <a:spcPts val="0"/>
              </a:spcAft>
              <a:buClr>
                <a:schemeClr val="dk2"/>
              </a:buClr>
              <a:buSzPts val="1100"/>
              <a:buFont typeface="Arial"/>
              <a:buNone/>
            </a:pPr>
            <a:r>
              <a:rPr b="1" lang="en-GB" sz="1000">
                <a:solidFill>
                  <a:schemeClr val="dk2"/>
                </a:solidFill>
                <a:highlight>
                  <a:srgbClr val="FFFF00"/>
                </a:highlight>
              </a:rPr>
              <a:t>Auditors</a:t>
            </a:r>
            <a:r>
              <a:rPr b="1" lang="en-GB" sz="1000">
                <a:solidFill>
                  <a:schemeClr val="dk2"/>
                </a:solidFill>
              </a:rPr>
              <a:t> designation required for each manager 1 of each</a:t>
            </a:r>
            <a:endParaRPr b="1"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Clr>
                <a:schemeClr val="dk2"/>
              </a:buClr>
              <a:buSzPts val="1100"/>
              <a:buFont typeface="Arial"/>
              <a:buNone/>
            </a:pPr>
            <a:r>
              <a:rPr b="1" lang="en-GB" sz="1000">
                <a:solidFill>
                  <a:schemeClr val="dk2"/>
                </a:solidFill>
              </a:rPr>
              <a:t>[To do list samples]</a:t>
            </a:r>
            <a:endParaRPr b="1" sz="10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1) Snova</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2) Flickrz</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3) Somi</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4) Findex</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5) meflex</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6) usbt</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7) bit copier (Thursday) let's do design in zoom)</a:t>
            </a:r>
            <a:endParaRPr b="1" sz="800">
              <a:solidFill>
                <a:schemeClr val="dk2"/>
              </a:solidFill>
            </a:endParaRPr>
          </a:p>
          <a:p>
            <a:pPr indent="0" lvl="0" marL="0" rtl="0" algn="l">
              <a:spcBef>
                <a:spcPts val="0"/>
              </a:spcBef>
              <a:spcAft>
                <a:spcPts val="0"/>
              </a:spcAft>
              <a:buClr>
                <a:schemeClr val="dk2"/>
              </a:buClr>
              <a:buSzPts val="1100"/>
              <a:buFont typeface="Arial"/>
              <a:buNone/>
            </a:pPr>
            <a:r>
              <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Due time</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(Tuesday) </a:t>
            </a:r>
            <a:endParaRPr b="1" sz="800">
              <a:solidFill>
                <a:schemeClr val="dk2"/>
              </a:solidFill>
            </a:endParaRPr>
          </a:p>
          <a:p>
            <a:pPr indent="0" lvl="0" marL="0" rtl="0" algn="l">
              <a:spcBef>
                <a:spcPts val="0"/>
              </a:spcBef>
              <a:spcAft>
                <a:spcPts val="0"/>
              </a:spcAft>
              <a:buClr>
                <a:schemeClr val="dk2"/>
              </a:buClr>
              <a:buSzPts val="1100"/>
              <a:buFont typeface="Arial"/>
              <a:buNone/>
            </a:pPr>
            <a:r>
              <a:t/>
            </a:r>
            <a:endParaRPr b="1" sz="800">
              <a:solidFill>
                <a:schemeClr val="dk2"/>
              </a:solidFill>
            </a:endParaRPr>
          </a:p>
          <a:p>
            <a:pPr indent="0" lvl="0" marL="0" rtl="0" algn="l">
              <a:spcBef>
                <a:spcPts val="0"/>
              </a:spcBef>
              <a:spcAft>
                <a:spcPts val="0"/>
              </a:spcAft>
              <a:buClr>
                <a:schemeClr val="dk2"/>
              </a:buClr>
              <a:buSzPts val="1100"/>
              <a:buFont typeface="Arial"/>
              <a:buNone/>
            </a:pPr>
            <a:r>
              <a:rPr b="1" lang="en-GB" sz="800">
                <a:solidFill>
                  <a:schemeClr val="dk2"/>
                </a:solidFill>
              </a:rPr>
              <a:t>You can guide them about canva.com tomorrow for BD team with zoom,@BushraBatool5 Bushra with @tehreem_a tehreemsl's marketing guide</a:t>
            </a:r>
            <a:endParaRPr b="1" sz="800">
              <a:solidFill>
                <a:schemeClr val="dk2"/>
              </a:solidFill>
            </a:endParaRPr>
          </a:p>
          <a:p>
            <a:pPr indent="0" lvl="0" marL="0" rtl="0" algn="l">
              <a:spcBef>
                <a:spcPts val="0"/>
              </a:spcBef>
              <a:spcAft>
                <a:spcPts val="0"/>
              </a:spcAft>
              <a:buNone/>
            </a:pPr>
            <a:r>
              <a:t/>
            </a:r>
            <a:endParaRPr b="1" sz="800"/>
          </a:p>
        </p:txBody>
      </p:sp>
      <p:pic>
        <p:nvPicPr>
          <p:cNvPr id="236" name="Google Shape;236;p35"/>
          <p:cNvPicPr preferRelativeResize="0"/>
          <p:nvPr/>
        </p:nvPicPr>
        <p:blipFill>
          <a:blip r:embed="rId3">
            <a:alphaModFix/>
          </a:blip>
          <a:stretch>
            <a:fillRect/>
          </a:stretch>
        </p:blipFill>
        <p:spPr>
          <a:xfrm>
            <a:off x="152400" y="865325"/>
            <a:ext cx="5501876" cy="3521550"/>
          </a:xfrm>
          <a:prstGeom prst="rect">
            <a:avLst/>
          </a:prstGeom>
          <a:noFill/>
          <a:ln>
            <a:noFill/>
          </a:ln>
        </p:spPr>
      </p:pic>
      <p:sp>
        <p:nvSpPr>
          <p:cNvPr id="237" name="Google Shape;237;p35"/>
          <p:cNvSpPr txBox="1"/>
          <p:nvPr/>
        </p:nvSpPr>
        <p:spPr>
          <a:xfrm>
            <a:off x="195150" y="4386875"/>
            <a:ext cx="5898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4"/>
              </a:rPr>
              <a:t>https://affiliatelab.im/?utm_source=facebook&amp;utm_medium=cpc&amp;utm_campaign=Purchase+%7C+Prospecting+%7C+All+GEO+%7C+ABO&amp;utm_term=WW+%7C+Interest+%7C+Purchase+%7C+Website+platforms+%E2%80%93+Copy&amp;utm_content=120205536282290518</a:t>
            </a:r>
            <a:r>
              <a:rPr lang="en-GB" sz="900"/>
              <a:t> </a:t>
            </a:r>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cxnSp>
        <p:nvCxnSpPr>
          <p:cNvPr id="242" name="Google Shape;242;p36"/>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43" name="Google Shape;243;p36"/>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44" name="Google Shape;244;p36"/>
          <p:cNvSpPr txBox="1"/>
          <p:nvPr/>
        </p:nvSpPr>
        <p:spPr>
          <a:xfrm>
            <a:off x="6505550" y="1017725"/>
            <a:ext cx="23658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solidFill>
                  <a:schemeClr val="dk2"/>
                </a:solidFill>
              </a:rPr>
              <a:t>Go to Fiverr and Hire reviewer</a:t>
            </a:r>
            <a:endParaRPr b="1" sz="1900">
              <a:solidFill>
                <a:schemeClr val="dk2"/>
              </a:solidFill>
            </a:endParaRPr>
          </a:p>
          <a:p>
            <a:pPr indent="0" lvl="0" marL="0" rtl="0" algn="l">
              <a:spcBef>
                <a:spcPts val="0"/>
              </a:spcBef>
              <a:spcAft>
                <a:spcPts val="0"/>
              </a:spcAft>
              <a:buNone/>
            </a:pPr>
            <a:r>
              <a:t/>
            </a:r>
            <a:endParaRPr b="1" sz="1900">
              <a:solidFill>
                <a:schemeClr val="dk2"/>
              </a:solidFill>
            </a:endParaRPr>
          </a:p>
          <a:p>
            <a:pPr indent="0" lvl="0" marL="0" rtl="0" algn="l">
              <a:spcBef>
                <a:spcPts val="0"/>
              </a:spcBef>
              <a:spcAft>
                <a:spcPts val="0"/>
              </a:spcAft>
              <a:buNone/>
            </a:pPr>
            <a:r>
              <a:rPr lang="en-GB" sz="1000">
                <a:solidFill>
                  <a:schemeClr val="dk2"/>
                </a:solidFill>
              </a:rPr>
              <a:t>Using our company ID, PW for fiverr.com platforms, you can hire them 1 of each. We </a:t>
            </a:r>
            <a:r>
              <a:rPr lang="en-GB" sz="1000">
                <a:solidFill>
                  <a:schemeClr val="dk2"/>
                </a:solidFill>
              </a:rPr>
              <a:t>already</a:t>
            </a:r>
            <a:r>
              <a:rPr lang="en-GB" sz="1000">
                <a:solidFill>
                  <a:schemeClr val="dk2"/>
                </a:solidFill>
              </a:rPr>
              <a:t> registered our card info for each </a:t>
            </a:r>
            <a:r>
              <a:rPr lang="en-GB" sz="1000">
                <a:solidFill>
                  <a:schemeClr val="dk2"/>
                </a:solidFill>
              </a:rPr>
              <a:t>freelancers</a:t>
            </a:r>
            <a:endParaRPr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[Marketing expenses for sure and persuade people to promote service or product]</a:t>
            </a:r>
            <a:endParaRPr b="1" sz="1000">
              <a:solidFill>
                <a:schemeClr val="dk2"/>
              </a:solidFill>
            </a:endParaRPr>
          </a:p>
          <a:p>
            <a:pPr indent="0" lvl="0" marL="0" rtl="0" algn="l">
              <a:spcBef>
                <a:spcPts val="0"/>
              </a:spcBef>
              <a:spcAft>
                <a:spcPts val="0"/>
              </a:spcAft>
              <a:buNone/>
            </a:pPr>
            <a:r>
              <a:rPr lang="en-GB" sz="1000">
                <a:solidFill>
                  <a:schemeClr val="dk2"/>
                </a:solidFill>
              </a:rPr>
              <a:t>Make sure at least 10 reviews for each product. And guide them why each product is innovative. (why this product is profitable for you, Didn’t you feel uncomfortable before when do OOO?, its really wonderful solution for your OOO)</a:t>
            </a:r>
            <a:endParaRPr b="1" sz="1000"/>
          </a:p>
        </p:txBody>
      </p:sp>
      <p:pic>
        <p:nvPicPr>
          <p:cNvPr id="245" name="Google Shape;245;p36"/>
          <p:cNvPicPr preferRelativeResize="0"/>
          <p:nvPr/>
        </p:nvPicPr>
        <p:blipFill rotWithShape="1">
          <a:blip r:embed="rId3">
            <a:alphaModFix/>
          </a:blip>
          <a:srcRect b="47117" l="0" r="0" t="0"/>
          <a:stretch/>
        </p:blipFill>
        <p:spPr>
          <a:xfrm>
            <a:off x="152400" y="865325"/>
            <a:ext cx="6288324" cy="388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cxnSp>
        <p:nvCxnSpPr>
          <p:cNvPr id="250" name="Google Shape;250;p37"/>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51" name="Google Shape;251;p37"/>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52" name="Google Shape;252;p37"/>
          <p:cNvSpPr txBox="1"/>
          <p:nvPr/>
        </p:nvSpPr>
        <p:spPr>
          <a:xfrm>
            <a:off x="6469700" y="789125"/>
            <a:ext cx="25326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2100">
                <a:solidFill>
                  <a:schemeClr val="dk2"/>
                </a:solidFill>
              </a:rPr>
              <a:t>To do list landing page design</a:t>
            </a:r>
            <a:endParaRPr b="1" sz="2100">
              <a:solidFill>
                <a:schemeClr val="dk2"/>
              </a:solidFill>
            </a:endParaRPr>
          </a:p>
          <a:p>
            <a:pPr indent="0" lvl="0" marL="0" rtl="0" algn="l">
              <a:spcBef>
                <a:spcPts val="0"/>
              </a:spcBef>
              <a:spcAft>
                <a:spcPts val="0"/>
              </a:spcAft>
              <a:buNone/>
            </a:pPr>
            <a:r>
              <a:rPr b="1" lang="en-GB" sz="1000">
                <a:solidFill>
                  <a:schemeClr val="dk2"/>
                </a:solidFill>
              </a:rPr>
              <a:t>(Every single BD team manager, should design for every single design as much as you can using canva.com)</a:t>
            </a:r>
            <a:endParaRPr b="1"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highlight>
                  <a:srgbClr val="FFFF00"/>
                </a:highlight>
              </a:rPr>
              <a:t>Auditors</a:t>
            </a:r>
            <a:r>
              <a:rPr b="1" lang="en-GB" sz="1000">
                <a:solidFill>
                  <a:schemeClr val="dk2"/>
                </a:solidFill>
              </a:rPr>
              <a:t> designation required for each manager 1 of each</a:t>
            </a:r>
            <a:endParaRPr b="1"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000">
                <a:solidFill>
                  <a:schemeClr val="dk2"/>
                </a:solidFill>
              </a:rPr>
              <a:t>[To do list samples]</a:t>
            </a:r>
            <a:endParaRPr b="1" sz="1000">
              <a:solidFill>
                <a:schemeClr val="dk2"/>
              </a:solidFill>
            </a:endParaRPr>
          </a:p>
          <a:p>
            <a:pPr indent="0" lvl="0" marL="0" rtl="0" algn="l">
              <a:spcBef>
                <a:spcPts val="0"/>
              </a:spcBef>
              <a:spcAft>
                <a:spcPts val="0"/>
              </a:spcAft>
              <a:buNone/>
            </a:pPr>
            <a:r>
              <a:rPr b="1" lang="en-GB" sz="800">
                <a:solidFill>
                  <a:schemeClr val="dk2"/>
                </a:solidFill>
              </a:rPr>
              <a:t>1) Snova</a:t>
            </a:r>
            <a:endParaRPr b="1" sz="800">
              <a:solidFill>
                <a:schemeClr val="dk2"/>
              </a:solidFill>
            </a:endParaRPr>
          </a:p>
          <a:p>
            <a:pPr indent="0" lvl="0" marL="0" rtl="0" algn="l">
              <a:spcBef>
                <a:spcPts val="0"/>
              </a:spcBef>
              <a:spcAft>
                <a:spcPts val="0"/>
              </a:spcAft>
              <a:buNone/>
            </a:pPr>
            <a:r>
              <a:rPr b="1" lang="en-GB" sz="800">
                <a:solidFill>
                  <a:schemeClr val="dk2"/>
                </a:solidFill>
              </a:rPr>
              <a:t>2) Flickrz</a:t>
            </a:r>
            <a:endParaRPr b="1" sz="800">
              <a:solidFill>
                <a:schemeClr val="dk2"/>
              </a:solidFill>
            </a:endParaRPr>
          </a:p>
          <a:p>
            <a:pPr indent="0" lvl="0" marL="0" rtl="0" algn="l">
              <a:spcBef>
                <a:spcPts val="0"/>
              </a:spcBef>
              <a:spcAft>
                <a:spcPts val="0"/>
              </a:spcAft>
              <a:buNone/>
            </a:pPr>
            <a:r>
              <a:rPr b="1" lang="en-GB" sz="800">
                <a:solidFill>
                  <a:schemeClr val="dk2"/>
                </a:solidFill>
              </a:rPr>
              <a:t>3) Somi</a:t>
            </a:r>
            <a:endParaRPr b="1" sz="800">
              <a:solidFill>
                <a:schemeClr val="dk2"/>
              </a:solidFill>
            </a:endParaRPr>
          </a:p>
          <a:p>
            <a:pPr indent="0" lvl="0" marL="0" rtl="0" algn="l">
              <a:spcBef>
                <a:spcPts val="0"/>
              </a:spcBef>
              <a:spcAft>
                <a:spcPts val="0"/>
              </a:spcAft>
              <a:buNone/>
            </a:pPr>
            <a:r>
              <a:rPr b="1" lang="en-GB" sz="800">
                <a:solidFill>
                  <a:schemeClr val="dk2"/>
                </a:solidFill>
              </a:rPr>
              <a:t>4) Findex</a:t>
            </a:r>
            <a:endParaRPr b="1" sz="800">
              <a:solidFill>
                <a:schemeClr val="dk2"/>
              </a:solidFill>
            </a:endParaRPr>
          </a:p>
          <a:p>
            <a:pPr indent="0" lvl="0" marL="0" rtl="0" algn="l">
              <a:spcBef>
                <a:spcPts val="0"/>
              </a:spcBef>
              <a:spcAft>
                <a:spcPts val="0"/>
              </a:spcAft>
              <a:buNone/>
            </a:pPr>
            <a:r>
              <a:rPr b="1" lang="en-GB" sz="800">
                <a:solidFill>
                  <a:schemeClr val="dk2"/>
                </a:solidFill>
              </a:rPr>
              <a:t>5) meflex</a:t>
            </a:r>
            <a:endParaRPr b="1" sz="800">
              <a:solidFill>
                <a:schemeClr val="dk2"/>
              </a:solidFill>
            </a:endParaRPr>
          </a:p>
          <a:p>
            <a:pPr indent="0" lvl="0" marL="0" rtl="0" algn="l">
              <a:spcBef>
                <a:spcPts val="0"/>
              </a:spcBef>
              <a:spcAft>
                <a:spcPts val="0"/>
              </a:spcAft>
              <a:buNone/>
            </a:pPr>
            <a:r>
              <a:rPr b="1" lang="en-GB" sz="800">
                <a:solidFill>
                  <a:schemeClr val="dk2"/>
                </a:solidFill>
              </a:rPr>
              <a:t>6) usbt</a:t>
            </a:r>
            <a:endParaRPr b="1" sz="800">
              <a:solidFill>
                <a:schemeClr val="dk2"/>
              </a:solidFill>
            </a:endParaRPr>
          </a:p>
          <a:p>
            <a:pPr indent="0" lvl="0" marL="0" rtl="0" algn="l">
              <a:spcBef>
                <a:spcPts val="0"/>
              </a:spcBef>
              <a:spcAft>
                <a:spcPts val="0"/>
              </a:spcAft>
              <a:buNone/>
            </a:pPr>
            <a:r>
              <a:rPr b="1" lang="en-GB" sz="800">
                <a:solidFill>
                  <a:schemeClr val="dk2"/>
                </a:solidFill>
              </a:rPr>
              <a:t>7) bit copier (Thursday) let's do design in zoom)</a:t>
            </a:r>
            <a:endParaRPr b="1" sz="800">
              <a:solidFill>
                <a:schemeClr val="dk2"/>
              </a:solidFill>
            </a:endParaRPr>
          </a:p>
          <a:p>
            <a:pPr indent="0" lvl="0" marL="0" rtl="0" algn="l">
              <a:spcBef>
                <a:spcPts val="0"/>
              </a:spcBef>
              <a:spcAft>
                <a:spcPts val="0"/>
              </a:spcAft>
              <a:buNone/>
            </a:pPr>
            <a:r>
              <a:t/>
            </a:r>
            <a:endParaRPr b="1" sz="800">
              <a:solidFill>
                <a:schemeClr val="dk2"/>
              </a:solidFill>
            </a:endParaRPr>
          </a:p>
          <a:p>
            <a:pPr indent="0" lvl="0" marL="0" rtl="0" algn="l">
              <a:spcBef>
                <a:spcPts val="0"/>
              </a:spcBef>
              <a:spcAft>
                <a:spcPts val="0"/>
              </a:spcAft>
              <a:buNone/>
            </a:pPr>
            <a:r>
              <a:rPr b="1" lang="en-GB" sz="800">
                <a:solidFill>
                  <a:schemeClr val="dk2"/>
                </a:solidFill>
              </a:rPr>
              <a:t>Due time</a:t>
            </a:r>
            <a:endParaRPr b="1" sz="800">
              <a:solidFill>
                <a:schemeClr val="dk2"/>
              </a:solidFill>
            </a:endParaRPr>
          </a:p>
          <a:p>
            <a:pPr indent="0" lvl="0" marL="0" rtl="0" algn="l">
              <a:spcBef>
                <a:spcPts val="0"/>
              </a:spcBef>
              <a:spcAft>
                <a:spcPts val="0"/>
              </a:spcAft>
              <a:buNone/>
            </a:pPr>
            <a:r>
              <a:rPr b="1" lang="en-GB" sz="800">
                <a:solidFill>
                  <a:schemeClr val="dk2"/>
                </a:solidFill>
              </a:rPr>
              <a:t>(Tuesday) </a:t>
            </a:r>
            <a:endParaRPr b="1" sz="800">
              <a:solidFill>
                <a:schemeClr val="dk2"/>
              </a:solidFill>
            </a:endParaRPr>
          </a:p>
          <a:p>
            <a:pPr indent="0" lvl="0" marL="0" rtl="0" algn="l">
              <a:spcBef>
                <a:spcPts val="0"/>
              </a:spcBef>
              <a:spcAft>
                <a:spcPts val="0"/>
              </a:spcAft>
              <a:buNone/>
            </a:pPr>
            <a:r>
              <a:t/>
            </a:r>
            <a:endParaRPr b="1" sz="800">
              <a:solidFill>
                <a:schemeClr val="dk2"/>
              </a:solidFill>
            </a:endParaRPr>
          </a:p>
          <a:p>
            <a:pPr indent="0" lvl="0" marL="0" rtl="0" algn="l">
              <a:spcBef>
                <a:spcPts val="0"/>
              </a:spcBef>
              <a:spcAft>
                <a:spcPts val="0"/>
              </a:spcAft>
              <a:buNone/>
            </a:pPr>
            <a:r>
              <a:rPr b="1" lang="en-GB" sz="800">
                <a:solidFill>
                  <a:schemeClr val="dk2"/>
                </a:solidFill>
              </a:rPr>
              <a:t>You can guide them about canva.com tomorrow for BD team with zoom,@BushraBatool5 Bushra with @tehreem_a tehreemsl's marketing guide</a:t>
            </a:r>
            <a:endParaRPr b="1" sz="800">
              <a:solidFill>
                <a:schemeClr val="dk2"/>
              </a:solidFill>
            </a:endParaRPr>
          </a:p>
          <a:p>
            <a:pPr indent="0" lvl="0" marL="0" rtl="0" algn="l">
              <a:spcBef>
                <a:spcPts val="0"/>
              </a:spcBef>
              <a:spcAft>
                <a:spcPts val="0"/>
              </a:spcAft>
              <a:buNone/>
            </a:pPr>
            <a:r>
              <a:t/>
            </a:r>
            <a:endParaRPr b="1" sz="800"/>
          </a:p>
        </p:txBody>
      </p:sp>
      <p:sp>
        <p:nvSpPr>
          <p:cNvPr id="253" name="Google Shape;253;p37"/>
          <p:cNvSpPr txBox="1"/>
          <p:nvPr/>
        </p:nvSpPr>
        <p:spPr>
          <a:xfrm>
            <a:off x="195150" y="4386875"/>
            <a:ext cx="5898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u="sng">
                <a:solidFill>
                  <a:schemeClr val="hlink"/>
                </a:solidFill>
                <a:hlinkClick r:id="rId3"/>
              </a:rPr>
              <a:t>https://bond.aixinvestors.com/</a:t>
            </a:r>
            <a:r>
              <a:rPr lang="en-GB" sz="1100"/>
              <a:t> (sample)</a:t>
            </a:r>
            <a:endParaRPr sz="600"/>
          </a:p>
        </p:txBody>
      </p:sp>
      <p:pic>
        <p:nvPicPr>
          <p:cNvPr id="254" name="Google Shape;254;p37"/>
          <p:cNvPicPr preferRelativeResize="0"/>
          <p:nvPr/>
        </p:nvPicPr>
        <p:blipFill>
          <a:blip r:embed="rId4">
            <a:alphaModFix/>
          </a:blip>
          <a:stretch>
            <a:fillRect/>
          </a:stretch>
        </p:blipFill>
        <p:spPr>
          <a:xfrm>
            <a:off x="295750" y="928050"/>
            <a:ext cx="5352284" cy="33691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cxnSp>
        <p:nvCxnSpPr>
          <p:cNvPr id="259" name="Google Shape;259;p38"/>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60" name="Google Shape;260;p38"/>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61" name="Google Shape;261;p38"/>
          <p:cNvSpPr txBox="1"/>
          <p:nvPr/>
        </p:nvSpPr>
        <p:spPr>
          <a:xfrm>
            <a:off x="5414275" y="904838"/>
            <a:ext cx="35037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2100">
                <a:solidFill>
                  <a:schemeClr val="dk2"/>
                </a:solidFill>
              </a:rPr>
              <a:t>Don’t forget to mention about </a:t>
            </a:r>
            <a:r>
              <a:rPr b="1" lang="en-GB" sz="2100">
                <a:solidFill>
                  <a:schemeClr val="dk2"/>
                </a:solidFill>
                <a:highlight>
                  <a:srgbClr val="FFFF00"/>
                </a:highlight>
              </a:rPr>
              <a:t>advantage with numbers. </a:t>
            </a:r>
            <a:endParaRPr b="1" sz="2100">
              <a:solidFill>
                <a:schemeClr val="dk2"/>
              </a:solidFill>
              <a:highlight>
                <a:srgbClr val="FFFF00"/>
              </a:highlight>
            </a:endParaRPr>
          </a:p>
          <a:p>
            <a:pPr indent="0" lvl="0" marL="0" rtl="0" algn="l">
              <a:spcBef>
                <a:spcPts val="0"/>
              </a:spcBef>
              <a:spcAft>
                <a:spcPts val="0"/>
              </a:spcAft>
              <a:buNone/>
            </a:pPr>
            <a:r>
              <a:t/>
            </a:r>
            <a:endParaRPr b="1" sz="2100">
              <a:solidFill>
                <a:schemeClr val="dk2"/>
              </a:solidFill>
              <a:highlight>
                <a:srgbClr val="FFFF00"/>
              </a:highlight>
            </a:endParaRPr>
          </a:p>
          <a:p>
            <a:pPr indent="0" lvl="0" marL="0" rtl="0" algn="l">
              <a:spcBef>
                <a:spcPts val="0"/>
              </a:spcBef>
              <a:spcAft>
                <a:spcPts val="0"/>
              </a:spcAft>
              <a:buNone/>
            </a:pPr>
            <a:r>
              <a:rPr b="1" lang="en-GB" sz="2100">
                <a:solidFill>
                  <a:schemeClr val="dk2"/>
                </a:solidFill>
                <a:highlight>
                  <a:srgbClr val="FFFF00"/>
                </a:highlight>
              </a:rPr>
              <a:t>(Growth or Profits)</a:t>
            </a:r>
            <a:endParaRPr b="1" sz="800"/>
          </a:p>
        </p:txBody>
      </p:sp>
      <p:sp>
        <p:nvSpPr>
          <p:cNvPr id="262" name="Google Shape;262;p38"/>
          <p:cNvSpPr txBox="1"/>
          <p:nvPr/>
        </p:nvSpPr>
        <p:spPr>
          <a:xfrm>
            <a:off x="5188375" y="4046375"/>
            <a:ext cx="395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3"/>
              </a:rPr>
              <a:t>https://affiliatelab.im/?utm_source=facebook&amp;utm_medium=cpc&amp;utm_campaign=Purchase+%7C+Prospecting+%7C+All+GEO+%7C+ABO&amp;utm_term=WW+%7C+Interest+%7C+Purchase+%7C+Website+platforms+%E2%80%93+Copy&amp;utm_content=120205536282290518</a:t>
            </a:r>
            <a:r>
              <a:rPr lang="en-GB" sz="900"/>
              <a:t> </a:t>
            </a:r>
            <a:endParaRPr sz="900"/>
          </a:p>
        </p:txBody>
      </p:sp>
      <p:pic>
        <p:nvPicPr>
          <p:cNvPr id="263" name="Google Shape;263;p38"/>
          <p:cNvPicPr preferRelativeResize="0"/>
          <p:nvPr/>
        </p:nvPicPr>
        <p:blipFill rotWithShape="1">
          <a:blip r:embed="rId4">
            <a:alphaModFix/>
          </a:blip>
          <a:srcRect b="61319" l="0" r="0" t="0"/>
          <a:stretch/>
        </p:blipFill>
        <p:spPr>
          <a:xfrm>
            <a:off x="340575" y="954925"/>
            <a:ext cx="4623699" cy="1854625"/>
          </a:xfrm>
          <a:prstGeom prst="rect">
            <a:avLst/>
          </a:prstGeom>
          <a:noFill/>
          <a:ln>
            <a:noFill/>
          </a:ln>
        </p:spPr>
      </p:pic>
      <p:pic>
        <p:nvPicPr>
          <p:cNvPr id="264" name="Google Shape;264;p38"/>
          <p:cNvPicPr preferRelativeResize="0"/>
          <p:nvPr/>
        </p:nvPicPr>
        <p:blipFill rotWithShape="1">
          <a:blip r:embed="rId4">
            <a:alphaModFix/>
          </a:blip>
          <a:srcRect b="14654" l="0" r="0" t="46657"/>
          <a:stretch/>
        </p:blipFill>
        <p:spPr>
          <a:xfrm>
            <a:off x="340575" y="2993600"/>
            <a:ext cx="4623699" cy="1854973"/>
          </a:xfrm>
          <a:prstGeom prst="rect">
            <a:avLst/>
          </a:prstGeom>
          <a:noFill/>
          <a:ln>
            <a:noFill/>
          </a:ln>
        </p:spPr>
      </p:pic>
      <p:sp>
        <p:nvSpPr>
          <p:cNvPr id="265" name="Google Shape;265;p38"/>
          <p:cNvSpPr/>
          <p:nvPr/>
        </p:nvSpPr>
        <p:spPr>
          <a:xfrm>
            <a:off x="1227625" y="3503675"/>
            <a:ext cx="2724000" cy="39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
        <p:nvSpPr>
          <p:cNvPr id="266" name="Google Shape;266;p38"/>
          <p:cNvSpPr/>
          <p:nvPr/>
        </p:nvSpPr>
        <p:spPr>
          <a:xfrm>
            <a:off x="385325" y="1895875"/>
            <a:ext cx="3046800" cy="39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
        <p:nvSpPr>
          <p:cNvPr id="267" name="Google Shape;267;p38"/>
          <p:cNvSpPr/>
          <p:nvPr/>
        </p:nvSpPr>
        <p:spPr>
          <a:xfrm>
            <a:off x="3938382" y="2959525"/>
            <a:ext cx="878100" cy="39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cxnSp>
        <p:nvCxnSpPr>
          <p:cNvPr id="272" name="Google Shape;272;p39"/>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73" name="Google Shape;273;p39"/>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74" name="Google Shape;274;p39"/>
          <p:cNvSpPr txBox="1"/>
          <p:nvPr/>
        </p:nvSpPr>
        <p:spPr>
          <a:xfrm>
            <a:off x="5414275" y="904838"/>
            <a:ext cx="3503700" cy="307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rPr b="1" lang="en-GB" sz="1700">
                <a:solidFill>
                  <a:schemeClr val="dk2"/>
                </a:solidFill>
              </a:rPr>
              <a:t>Don’t make 2 price table. Please make 3 types of price table </a:t>
            </a:r>
            <a:endParaRPr b="1" sz="1700">
              <a:solidFill>
                <a:schemeClr val="dk2"/>
              </a:solidFill>
            </a:endParaRPr>
          </a:p>
          <a:p>
            <a:pPr indent="0" lvl="0" marL="0" rtl="0" algn="l">
              <a:spcBef>
                <a:spcPts val="0"/>
              </a:spcBef>
              <a:spcAft>
                <a:spcPts val="0"/>
              </a:spcAft>
              <a:buNone/>
            </a:pPr>
            <a:r>
              <a:t/>
            </a:r>
            <a:endParaRPr b="1" sz="2100">
              <a:solidFill>
                <a:schemeClr val="dk2"/>
              </a:solidFill>
            </a:endParaRPr>
          </a:p>
          <a:p>
            <a:pPr indent="0" lvl="0" marL="0" rtl="0" algn="l">
              <a:spcBef>
                <a:spcPts val="0"/>
              </a:spcBef>
              <a:spcAft>
                <a:spcPts val="0"/>
              </a:spcAft>
              <a:buNone/>
            </a:pPr>
            <a:r>
              <a:rPr b="1" lang="en-GB" sz="1800">
                <a:solidFill>
                  <a:schemeClr val="dk2"/>
                </a:solidFill>
              </a:rPr>
              <a:t>[3 types]</a:t>
            </a:r>
            <a:endParaRPr b="1" sz="1800">
              <a:solidFill>
                <a:schemeClr val="dk2"/>
              </a:solidFill>
            </a:endParaRPr>
          </a:p>
          <a:p>
            <a:pPr indent="0" lvl="0" marL="0" rtl="0" algn="l">
              <a:spcBef>
                <a:spcPts val="0"/>
              </a:spcBef>
              <a:spcAft>
                <a:spcPts val="0"/>
              </a:spcAft>
              <a:buNone/>
            </a:pPr>
            <a:r>
              <a:rPr lang="en-GB" sz="1000">
                <a:solidFill>
                  <a:schemeClr val="dk2"/>
                </a:solidFill>
              </a:rPr>
              <a:t>-Economy</a:t>
            </a:r>
            <a:endParaRPr sz="1000">
              <a:solidFill>
                <a:schemeClr val="dk2"/>
              </a:solidFill>
            </a:endParaRPr>
          </a:p>
          <a:p>
            <a:pPr indent="0" lvl="0" marL="0" rtl="0" algn="l">
              <a:spcBef>
                <a:spcPts val="0"/>
              </a:spcBef>
              <a:spcAft>
                <a:spcPts val="0"/>
              </a:spcAft>
              <a:buNone/>
            </a:pPr>
            <a:r>
              <a:rPr lang="en-GB" sz="1000">
                <a:solidFill>
                  <a:schemeClr val="dk2"/>
                </a:solidFill>
              </a:rPr>
              <a:t>-Recommended</a:t>
            </a:r>
            <a:endParaRPr sz="1000">
              <a:solidFill>
                <a:schemeClr val="dk2"/>
              </a:solidFill>
            </a:endParaRPr>
          </a:p>
          <a:p>
            <a:pPr indent="0" lvl="0" marL="0" rtl="0" algn="l">
              <a:spcBef>
                <a:spcPts val="0"/>
              </a:spcBef>
              <a:spcAft>
                <a:spcPts val="0"/>
              </a:spcAft>
              <a:buNone/>
            </a:pPr>
            <a:r>
              <a:rPr lang="en-GB" sz="1000">
                <a:solidFill>
                  <a:schemeClr val="dk2"/>
                </a:solidFill>
              </a:rPr>
              <a:t>-Full Package</a:t>
            </a:r>
            <a:endParaRPr sz="1000">
              <a:solidFill>
                <a:schemeClr val="dk2"/>
              </a:solidFill>
            </a:endParaRPr>
          </a:p>
          <a:p>
            <a:pPr indent="0" lvl="0" marL="0" rtl="0" algn="l">
              <a:spcBef>
                <a:spcPts val="0"/>
              </a:spcBef>
              <a:spcAft>
                <a:spcPts val="0"/>
              </a:spcAft>
              <a:buNone/>
            </a:pPr>
            <a:r>
              <a:t/>
            </a:r>
            <a:endParaRPr b="1" sz="1500">
              <a:solidFill>
                <a:schemeClr val="dk2"/>
              </a:solidFill>
            </a:endParaRPr>
          </a:p>
          <a:p>
            <a:pPr indent="0" lvl="0" marL="0" rtl="0" algn="l">
              <a:spcBef>
                <a:spcPts val="0"/>
              </a:spcBef>
              <a:spcAft>
                <a:spcPts val="0"/>
              </a:spcAft>
              <a:buNone/>
            </a:pPr>
            <a:r>
              <a:rPr b="1" lang="en-GB" sz="1500">
                <a:solidFill>
                  <a:schemeClr val="dk2"/>
                </a:solidFill>
              </a:rPr>
              <a:t>[You can create price contents with various types of idea]</a:t>
            </a:r>
            <a:endParaRPr sz="1500">
              <a:solidFill>
                <a:schemeClr val="dk2"/>
              </a:solidFill>
            </a:endParaRPr>
          </a:p>
          <a:p>
            <a:pPr indent="0" lvl="0" marL="0" rtl="0" algn="l">
              <a:spcBef>
                <a:spcPts val="0"/>
              </a:spcBef>
              <a:spcAft>
                <a:spcPts val="0"/>
              </a:spcAft>
              <a:buNone/>
            </a:pPr>
            <a:r>
              <a:rPr lang="en-GB" sz="1000">
                <a:solidFill>
                  <a:schemeClr val="dk2"/>
                </a:solidFill>
              </a:rPr>
              <a:t>Please create the each service </a:t>
            </a:r>
            <a:r>
              <a:rPr lang="en-GB" sz="1000">
                <a:solidFill>
                  <a:schemeClr val="dk2"/>
                </a:solidFill>
              </a:rPr>
              <a:t>package</a:t>
            </a:r>
            <a:r>
              <a:rPr lang="en-GB" sz="1000">
                <a:solidFill>
                  <a:schemeClr val="dk2"/>
                </a:solidFill>
              </a:rPr>
              <a:t> by Finance Investment service by searching and comparing to competitors in market.</a:t>
            </a:r>
            <a:endParaRPr sz="1000">
              <a:solidFill>
                <a:schemeClr val="dk2"/>
              </a:solidFill>
            </a:endParaRPr>
          </a:p>
        </p:txBody>
      </p:sp>
      <p:sp>
        <p:nvSpPr>
          <p:cNvPr id="275" name="Google Shape;275;p39"/>
          <p:cNvSpPr txBox="1"/>
          <p:nvPr/>
        </p:nvSpPr>
        <p:spPr>
          <a:xfrm>
            <a:off x="5414275" y="4046375"/>
            <a:ext cx="3503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hlink"/>
                </a:solidFill>
                <a:hlinkClick r:id="rId3"/>
              </a:rPr>
              <a:t>https://affiliatelab.im/?utm_source=facebook&amp;utm_medium=cpc&amp;utm_campaign=Purchase+%7C+Prospecting+%7C+All+GEO+%7C+ABO&amp;utm_term=WW+%7C+Interest+%7C+Purchase+%7C+Website+platforms+%E2%80%93+Copy&amp;utm_content=120205536282290518</a:t>
            </a:r>
            <a:r>
              <a:rPr lang="en-GB" sz="900"/>
              <a:t> </a:t>
            </a:r>
            <a:endParaRPr sz="900"/>
          </a:p>
        </p:txBody>
      </p:sp>
      <p:pic>
        <p:nvPicPr>
          <p:cNvPr id="276" name="Google Shape;276;p39"/>
          <p:cNvPicPr preferRelativeResize="0"/>
          <p:nvPr/>
        </p:nvPicPr>
        <p:blipFill>
          <a:blip r:embed="rId4">
            <a:alphaModFix/>
          </a:blip>
          <a:stretch>
            <a:fillRect/>
          </a:stretch>
        </p:blipFill>
        <p:spPr>
          <a:xfrm>
            <a:off x="152400" y="865325"/>
            <a:ext cx="4883573" cy="40342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cxnSp>
        <p:nvCxnSpPr>
          <p:cNvPr id="281" name="Google Shape;281;p40"/>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82" name="Google Shape;282;p40"/>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83" name="Google Shape;283;p40"/>
          <p:cNvSpPr txBox="1"/>
          <p:nvPr>
            <p:ph type="title"/>
          </p:nvPr>
        </p:nvSpPr>
        <p:spPr>
          <a:xfrm>
            <a:off x="159300" y="77570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Example</a:t>
            </a:r>
            <a:endParaRPr b="1" sz="2800">
              <a:latin typeface="Arial"/>
              <a:ea typeface="Arial"/>
              <a:cs typeface="Arial"/>
              <a:sym typeface="Arial"/>
            </a:endParaRPr>
          </a:p>
        </p:txBody>
      </p:sp>
      <p:sp>
        <p:nvSpPr>
          <p:cNvPr id="284" name="Google Shape;284;p40"/>
          <p:cNvSpPr txBox="1"/>
          <p:nvPr/>
        </p:nvSpPr>
        <p:spPr>
          <a:xfrm>
            <a:off x="161325" y="1338500"/>
            <a:ext cx="6173400" cy="346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2"/>
              </a:buClr>
              <a:buSzPts val="1100"/>
              <a:buFont typeface="Arial"/>
              <a:buNone/>
            </a:pPr>
            <a:r>
              <a:rPr b="1" lang="en-GB" sz="1100">
                <a:solidFill>
                  <a:schemeClr val="dk2"/>
                </a:solidFill>
              </a:rPr>
              <a:t>Additionally, at the price table, you can create the sample price table for new customer</a:t>
            </a:r>
            <a:endParaRPr b="1" sz="1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100">
                <a:solidFill>
                  <a:schemeClr val="dk2"/>
                </a:solidFill>
              </a:rPr>
              <a:t>Welcome to partnerscan</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b="1" lang="en-GB" sz="1100">
                <a:solidFill>
                  <a:schemeClr val="dk2"/>
                </a:solidFill>
              </a:rPr>
              <a:t>1.Attraction content</a:t>
            </a:r>
            <a:r>
              <a:rPr lang="en-GB" sz="1100">
                <a:solidFill>
                  <a:schemeClr val="dk2"/>
                </a:solidFill>
              </a:rPr>
              <a:t>s : You can do partnership from 30 USD for each project.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b="1" lang="en-GB" sz="1100">
                <a:solidFill>
                  <a:schemeClr val="dk2"/>
                </a:solidFill>
              </a:rPr>
              <a:t>2.please fill in detail your project</a:t>
            </a:r>
            <a:endParaRPr b="1"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100">
                <a:solidFill>
                  <a:schemeClr val="dk2"/>
                </a:solidFill>
              </a:rPr>
              <a:t>name, job title, email, project logo file, blockchain field, project website, social media</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100">
                <a:solidFill>
                  <a:schemeClr val="dk2"/>
                </a:solidFill>
              </a:rPr>
              <a:t>(After they filled in, show following list for each estimation at 1 single popup and let them proceed the pay for 375 usd)</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100">
                <a:solidFill>
                  <a:schemeClr val="dk2"/>
                </a:solidFill>
              </a:rPr>
              <a:t>(Usd = Usdt)</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100">
                <a:solidFill>
                  <a:schemeClr val="dk2"/>
                </a:solidFill>
              </a:rPr>
              <a:t>Use thin plugin</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100" u="sng">
                <a:solidFill>
                  <a:srgbClr val="1155CC"/>
                </a:solidFill>
                <a:hlinkClick r:id="rId3">
                  <a:extLst>
                    <a:ext uri="{A12FA001-AC4F-418D-AE19-62706E023703}">
                      <ahyp:hlinkClr val="tx"/>
                    </a:ext>
                  </a:extLst>
                </a:hlinkClick>
              </a:rPr>
              <a:t>https://wordpress.org/plugins/cryptopay-wc-lite/</a:t>
            </a:r>
            <a:r>
              <a:rPr lang="en-GB" sz="1100">
                <a:solidFill>
                  <a:schemeClr val="dk2"/>
                </a:solidFill>
              </a:rPr>
              <a:t>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GB" sz="1100">
                <a:solidFill>
                  <a:schemeClr val="dk2"/>
                </a:solidFill>
              </a:rPr>
              <a:t>They can pay for using Bitcoin, Ethereum or etch token using this plugin.</a:t>
            </a:r>
            <a:endParaRPr b="1" sz="10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cxnSp>
        <p:nvCxnSpPr>
          <p:cNvPr id="289" name="Google Shape;289;p41"/>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90" name="Google Shape;290;p41"/>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91" name="Google Shape;291;p41"/>
          <p:cNvSpPr txBox="1"/>
          <p:nvPr>
            <p:ph type="title"/>
          </p:nvPr>
        </p:nvSpPr>
        <p:spPr>
          <a:xfrm>
            <a:off x="159300" y="77570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Example</a:t>
            </a:r>
            <a:endParaRPr b="1" sz="2800">
              <a:latin typeface="Arial"/>
              <a:ea typeface="Arial"/>
              <a:cs typeface="Arial"/>
              <a:sym typeface="Arial"/>
            </a:endParaRPr>
          </a:p>
        </p:txBody>
      </p:sp>
      <p:sp>
        <p:nvSpPr>
          <p:cNvPr id="292" name="Google Shape;292;p41"/>
          <p:cNvSpPr txBox="1"/>
          <p:nvPr/>
        </p:nvSpPr>
        <p:spPr>
          <a:xfrm>
            <a:off x="161325" y="1338500"/>
            <a:ext cx="6173400" cy="362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2"/>
                </a:solidFill>
              </a:rPr>
              <a:t>To suggest to pay for partnership service, we will show (partnership contact service) product details at</a:t>
            </a:r>
            <a:r>
              <a:rPr lang="en-GB" sz="1100">
                <a:solidFill>
                  <a:schemeClr val="dk2"/>
                </a:solidFill>
                <a:highlight>
                  <a:srgbClr val="FFFF00"/>
                </a:highlight>
              </a:rPr>
              <a:t> woocommerc</a:t>
            </a:r>
            <a:r>
              <a:rPr lang="en-GB" sz="1100">
                <a:solidFill>
                  <a:schemeClr val="dk2"/>
                </a:solidFill>
              </a:rPr>
              <a:t>e product page</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[Woocommerce total payment]</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b="1" lang="en-GB" sz="1800">
                <a:solidFill>
                  <a:schemeClr val="dk2"/>
                </a:solidFill>
              </a:rPr>
              <a:t>1st Package (1 Project) </a:t>
            </a:r>
            <a:endParaRPr b="1" sz="1800">
              <a:solidFill>
                <a:schemeClr val="dk2"/>
              </a:solidFill>
            </a:endParaRPr>
          </a:p>
          <a:p>
            <a:pPr indent="0" lvl="0" marL="0" rtl="0" algn="l">
              <a:lnSpc>
                <a:spcPct val="115000"/>
              </a:lnSpc>
              <a:spcBef>
                <a:spcPts val="0"/>
              </a:spcBef>
              <a:spcAft>
                <a:spcPts val="0"/>
              </a:spcAft>
              <a:buNone/>
            </a:pPr>
            <a:r>
              <a:rPr lang="en-GB" sz="1300">
                <a:solidFill>
                  <a:srgbClr val="0000FF"/>
                </a:solidFill>
              </a:rPr>
              <a:t>from 55 USD, you can proceed the Partnership each project</a:t>
            </a:r>
            <a:endParaRPr sz="1300">
              <a:solidFill>
                <a:srgbClr val="0000FF"/>
              </a:solidFill>
            </a:endParaRPr>
          </a:p>
          <a:p>
            <a:pPr indent="0" lvl="0" marL="0" rtl="0" algn="l">
              <a:lnSpc>
                <a:spcPct val="115000"/>
              </a:lnSpc>
              <a:spcBef>
                <a:spcPts val="0"/>
              </a:spcBef>
              <a:spcAft>
                <a:spcPts val="0"/>
              </a:spcAft>
              <a:buNone/>
            </a:pPr>
            <a:r>
              <a:rPr lang="en-GB" sz="1100">
                <a:solidFill>
                  <a:schemeClr val="dk2"/>
                </a:solidFill>
              </a:rPr>
              <a:t>(1)partnership contract issue 95 USD (required</a:t>
            </a:r>
            <a:r>
              <a:rPr lang="en-GB" sz="1100">
                <a:solidFill>
                  <a:srgbClr val="FF0000"/>
                </a:solidFill>
              </a:rPr>
              <a:t> * </a:t>
            </a:r>
            <a:r>
              <a:rPr lang="en-GB" sz="1100">
                <a:solidFill>
                  <a:schemeClr val="dk2"/>
                </a:solidFill>
              </a:rPr>
              <a:t>)</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(2) airdrop or event contents image generating 95  USD  (required</a:t>
            </a:r>
            <a:r>
              <a:rPr lang="en-GB" sz="1100">
                <a:solidFill>
                  <a:srgbClr val="FF0000"/>
                </a:solidFill>
              </a:rPr>
              <a:t> * </a:t>
            </a:r>
            <a:r>
              <a:rPr lang="en-GB" sz="1100">
                <a:solidFill>
                  <a:schemeClr val="dk2"/>
                </a:solidFill>
              </a:rPr>
              <a:t>)</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(3) sales text generating 55 USD (optional</a:t>
            </a:r>
            <a:r>
              <a:rPr lang="en-GB" sz="1100">
                <a:solidFill>
                  <a:srgbClr val="FF0000"/>
                </a:solidFill>
              </a:rPr>
              <a:t> * </a:t>
            </a:r>
            <a:r>
              <a:rPr lang="en-GB" sz="1100">
                <a:solidFill>
                  <a:schemeClr val="dk2"/>
                </a:solidFill>
              </a:rPr>
              <a:t>)</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(4) posting info to our dashboard and social media to advertise your service 40 USD (optional</a:t>
            </a:r>
            <a:r>
              <a:rPr lang="en-GB" sz="1100">
                <a:solidFill>
                  <a:srgbClr val="FF0000"/>
                </a:solidFill>
              </a:rPr>
              <a:t> * </a:t>
            </a:r>
            <a:r>
              <a:rPr lang="en-GB" sz="1100">
                <a:solidFill>
                  <a:schemeClr val="dk2"/>
                </a:solidFill>
              </a:rPr>
              <a:t>)</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(5) PR 190 USD (1 of World Top 10 economic press) (optional</a:t>
            </a:r>
            <a:r>
              <a:rPr lang="en-GB" sz="1100">
                <a:solidFill>
                  <a:srgbClr val="FF0000"/>
                </a:solidFill>
              </a:rPr>
              <a:t> * </a:t>
            </a:r>
            <a:r>
              <a:rPr lang="en-GB" sz="1100">
                <a:solidFill>
                  <a:schemeClr val="dk2"/>
                </a:solidFill>
              </a:rPr>
              <a:t>)</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(475 usd / 1 project partnership process)</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(Users can not purchase separately, users should purchase 1 whole package)</a:t>
            </a:r>
            <a:endParaRPr sz="1100">
              <a:solidFill>
                <a:schemeClr val="dk2"/>
              </a:solidFill>
            </a:endParaRPr>
          </a:p>
          <a:p>
            <a:pPr indent="0" lvl="0" marL="0" rtl="0" algn="l">
              <a:lnSpc>
                <a:spcPct val="115000"/>
              </a:lnSpc>
              <a:spcBef>
                <a:spcPts val="0"/>
              </a:spcBef>
              <a:spcAft>
                <a:spcPts val="0"/>
              </a:spcAft>
              <a:buNone/>
            </a:pPr>
            <a:r>
              <a:t/>
            </a:r>
            <a:endParaRPr b="1" sz="11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cxnSp>
        <p:nvCxnSpPr>
          <p:cNvPr id="71" name="Google Shape;71;p15"/>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72" name="Google Shape;72;p15"/>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600">
                <a:latin typeface="Arial"/>
                <a:ea typeface="Arial"/>
                <a:cs typeface="Arial"/>
                <a:sym typeface="Arial"/>
              </a:rPr>
              <a:t>1. Let's learn how to connect with Make.com or order to automatic setting with automation team</a:t>
            </a:r>
            <a:endParaRPr sz="2900">
              <a:latin typeface="Noto Sans ExtraBold"/>
              <a:ea typeface="Noto Sans ExtraBold"/>
              <a:cs typeface="Noto Sans ExtraBold"/>
              <a:sym typeface="Noto Sans ExtraBold"/>
            </a:endParaRPr>
          </a:p>
        </p:txBody>
      </p:sp>
      <p:sp>
        <p:nvSpPr>
          <p:cNvPr id="73" name="Google Shape;73;p15"/>
          <p:cNvSpPr txBox="1"/>
          <p:nvPr/>
        </p:nvSpPr>
        <p:spPr>
          <a:xfrm>
            <a:off x="3667825" y="793800"/>
            <a:ext cx="5231100" cy="389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t>1. Ask to automation team to connect each </a:t>
            </a:r>
            <a:r>
              <a:rPr b="1" lang="en-GB" sz="1000">
                <a:highlight>
                  <a:schemeClr val="dk1"/>
                </a:highlight>
              </a:rPr>
              <a:t>automation</a:t>
            </a:r>
            <a:endParaRPr b="1"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1) Automation team link </a:t>
            </a:r>
            <a:r>
              <a:rPr lang="en-GB" sz="1000"/>
              <a:t>(you can join and ask them)</a:t>
            </a:r>
            <a:endParaRPr sz="1000"/>
          </a:p>
          <a:p>
            <a:pPr indent="0" lvl="0" marL="0" rtl="0" algn="l">
              <a:spcBef>
                <a:spcPts val="0"/>
              </a:spcBef>
              <a:spcAft>
                <a:spcPts val="0"/>
              </a:spcAft>
              <a:buNone/>
            </a:pPr>
            <a:r>
              <a:rPr b="1" lang="en-GB" sz="1000" u="sng">
                <a:solidFill>
                  <a:schemeClr val="hlink"/>
                </a:solidFill>
                <a:hlinkClick r:id="rId3"/>
              </a:rPr>
              <a:t>https://t.me/+Dc5TRV5VIUcwZTRl</a:t>
            </a:r>
            <a:r>
              <a:rPr b="1" lang="en-GB" sz="1000"/>
              <a:t> </a:t>
            </a:r>
            <a:endParaRPr b="1"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2) Using this link , you can join this group and request them about the automation</a:t>
            </a:r>
            <a:endParaRPr b="1"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GB" sz="1000"/>
              <a:t>[Materials]</a:t>
            </a:r>
            <a:endParaRPr b="1" sz="1000"/>
          </a:p>
          <a:p>
            <a:pPr indent="0" lvl="0" marL="0" rtl="0" algn="l">
              <a:spcBef>
                <a:spcPts val="0"/>
              </a:spcBef>
              <a:spcAft>
                <a:spcPts val="0"/>
              </a:spcAft>
              <a:buNone/>
            </a:pPr>
            <a:r>
              <a:rPr lang="en-GB" sz="1000"/>
              <a:t>Social ID,PW from Documenters or Accounting team</a:t>
            </a:r>
            <a:endParaRPr sz="1000"/>
          </a:p>
          <a:p>
            <a:pPr indent="0" lvl="0" marL="0" rtl="0" algn="l">
              <a:spcBef>
                <a:spcPts val="0"/>
              </a:spcBef>
              <a:spcAft>
                <a:spcPts val="0"/>
              </a:spcAft>
              <a:buNone/>
            </a:pPr>
            <a:r>
              <a:t/>
            </a:r>
            <a:endParaRPr b="1" sz="1000"/>
          </a:p>
          <a:p>
            <a:pPr indent="0" lvl="0" marL="0" rtl="0" algn="l">
              <a:spcBef>
                <a:spcPts val="0"/>
              </a:spcBef>
              <a:spcAft>
                <a:spcPts val="0"/>
              </a:spcAft>
              <a:buNone/>
            </a:pPr>
            <a:r>
              <a:rPr lang="en-GB" sz="1000"/>
              <a:t>- Snovacapital - Daniyal and Mubashir</a:t>
            </a:r>
            <a:endParaRPr sz="1000"/>
          </a:p>
          <a:p>
            <a:pPr indent="0" lvl="0" marL="0" rtl="0" algn="l">
              <a:spcBef>
                <a:spcPts val="0"/>
              </a:spcBef>
              <a:spcAft>
                <a:spcPts val="0"/>
              </a:spcAft>
              <a:buNone/>
            </a:pPr>
            <a:r>
              <a:rPr lang="en-GB" sz="1000"/>
              <a:t>- SOMI - Farooq</a:t>
            </a:r>
            <a:endParaRPr sz="1000"/>
          </a:p>
          <a:p>
            <a:pPr indent="0" lvl="0" marL="0" rtl="0" algn="l">
              <a:spcBef>
                <a:spcPts val="0"/>
              </a:spcBef>
              <a:spcAft>
                <a:spcPts val="0"/>
              </a:spcAft>
              <a:buNone/>
            </a:pPr>
            <a:r>
              <a:rPr lang="en-GB" sz="1000"/>
              <a:t>- Flickrz - Faryal</a:t>
            </a:r>
            <a:endParaRPr sz="1000"/>
          </a:p>
          <a:p>
            <a:pPr indent="0" lvl="0" marL="0" rtl="0" algn="l">
              <a:spcBef>
                <a:spcPts val="0"/>
              </a:spcBef>
              <a:spcAft>
                <a:spcPts val="0"/>
              </a:spcAft>
              <a:buNone/>
            </a:pPr>
            <a:r>
              <a:rPr lang="en-GB" sz="1000"/>
              <a:t>- Meflex - Abdullah</a:t>
            </a:r>
            <a:endParaRPr sz="1000"/>
          </a:p>
          <a:p>
            <a:pPr indent="0" lvl="0" marL="0" rtl="0" algn="l">
              <a:spcBef>
                <a:spcPts val="0"/>
              </a:spcBef>
              <a:spcAft>
                <a:spcPts val="0"/>
              </a:spcAft>
              <a:buNone/>
            </a:pPr>
            <a:r>
              <a:rPr lang="en-GB" sz="1000"/>
              <a:t>- Findex - Muarij</a:t>
            </a:r>
            <a:endParaRPr sz="1000"/>
          </a:p>
          <a:p>
            <a:pPr indent="0" lvl="0" marL="0" rtl="0" algn="l">
              <a:spcBef>
                <a:spcPts val="0"/>
              </a:spcBef>
              <a:spcAft>
                <a:spcPts val="0"/>
              </a:spcAft>
              <a:buNone/>
            </a:pPr>
            <a:r>
              <a:rPr lang="en-GB" sz="1000"/>
              <a:t>And etc</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GB" sz="1000"/>
              <a:t>3) If you got the estimation (budget and term) from </a:t>
            </a:r>
            <a:r>
              <a:rPr b="1" lang="en-GB" sz="1000">
                <a:highlight>
                  <a:schemeClr val="dk1"/>
                </a:highlight>
              </a:rPr>
              <a:t>experts(freelance)</a:t>
            </a:r>
            <a:r>
              <a:rPr lang="en-GB" sz="1000"/>
              <a:t>, you can ask to HR or Accounting team (from our teammate contact telegram, you can find and you can ask him/her about pay for that development fee)</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b="1" lang="en-GB" sz="1100"/>
              <a:t>Example</a:t>
            </a:r>
            <a:endParaRPr b="1" sz="1100"/>
          </a:p>
          <a:p>
            <a:pPr indent="0" lvl="0" marL="0" rtl="0" algn="l">
              <a:spcBef>
                <a:spcPts val="0"/>
              </a:spcBef>
              <a:spcAft>
                <a:spcPts val="0"/>
              </a:spcAft>
              <a:buNone/>
            </a:pPr>
            <a:r>
              <a:rPr lang="en-GB" sz="1000"/>
              <a:t>1)DSS (Internal notification)  </a:t>
            </a:r>
            <a:endParaRPr sz="1000"/>
          </a:p>
          <a:p>
            <a:pPr indent="0" lvl="0" marL="0" rtl="0" algn="l">
              <a:spcBef>
                <a:spcPts val="0"/>
              </a:spcBef>
              <a:spcAft>
                <a:spcPts val="0"/>
              </a:spcAft>
              <a:buNone/>
            </a:pPr>
            <a:r>
              <a:rPr lang="en-GB" sz="1000"/>
              <a:t>2)Daily project Notification (External notification for our clients)</a:t>
            </a:r>
            <a:endParaRPr sz="1000"/>
          </a:p>
        </p:txBody>
      </p:sp>
      <p:pic>
        <p:nvPicPr>
          <p:cNvPr id="74" name="Google Shape;74;p15"/>
          <p:cNvPicPr preferRelativeResize="0"/>
          <p:nvPr/>
        </p:nvPicPr>
        <p:blipFill>
          <a:blip r:embed="rId4">
            <a:alphaModFix/>
          </a:blip>
          <a:stretch>
            <a:fillRect/>
          </a:stretch>
        </p:blipFill>
        <p:spPr>
          <a:xfrm>
            <a:off x="131950" y="793800"/>
            <a:ext cx="3407575" cy="4095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cxnSp>
        <p:nvCxnSpPr>
          <p:cNvPr id="297" name="Google Shape;297;p42"/>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298" name="Google Shape;298;p42"/>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299" name="Google Shape;299;p42"/>
          <p:cNvSpPr txBox="1"/>
          <p:nvPr>
            <p:ph type="title"/>
          </p:nvPr>
        </p:nvSpPr>
        <p:spPr>
          <a:xfrm>
            <a:off x="159300" y="77570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Example</a:t>
            </a:r>
            <a:endParaRPr b="1" sz="2800">
              <a:latin typeface="Arial"/>
              <a:ea typeface="Arial"/>
              <a:cs typeface="Arial"/>
              <a:sym typeface="Arial"/>
            </a:endParaRPr>
          </a:p>
        </p:txBody>
      </p:sp>
      <p:sp>
        <p:nvSpPr>
          <p:cNvPr id="300" name="Google Shape;300;p42"/>
          <p:cNvSpPr txBox="1"/>
          <p:nvPr/>
        </p:nvSpPr>
        <p:spPr>
          <a:xfrm>
            <a:off x="161325" y="1338500"/>
            <a:ext cx="4187700" cy="223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dk2"/>
                </a:solidFill>
              </a:rPr>
              <a:t>2nd Package (D/C)</a:t>
            </a:r>
            <a:endParaRPr b="1" sz="18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[Sales discount]</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If they purchase 10 partnerships for blockchain project &gt; 4750 USD &gt; 3380 (20% D/C)</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lang="en-GB" sz="1100">
                <a:solidFill>
                  <a:schemeClr val="dk2"/>
                </a:solidFill>
              </a:rPr>
              <a:t>[Referral for Project purchase for woocommerce : 30% reward for purchasing]</a:t>
            </a:r>
            <a:endParaRPr sz="1100">
              <a:solidFill>
                <a:schemeClr val="dk2"/>
              </a:solidFill>
            </a:endParaRPr>
          </a:p>
          <a:p>
            <a:pPr indent="0" lvl="0" marL="0" rtl="0" algn="l">
              <a:lnSpc>
                <a:spcPct val="115000"/>
              </a:lnSpc>
              <a:spcBef>
                <a:spcPts val="0"/>
              </a:spcBef>
              <a:spcAft>
                <a:spcPts val="0"/>
              </a:spcAft>
              <a:buNone/>
            </a:pPr>
            <a:r>
              <a:rPr lang="en-GB" sz="1100" u="sng">
                <a:solidFill>
                  <a:srgbClr val="1155CC"/>
                </a:solidFill>
                <a:hlinkClick r:id="rId3">
                  <a:extLst>
                    <a:ext uri="{A12FA001-AC4F-418D-AE19-62706E023703}">
                      <ahyp:hlinkClr val="tx"/>
                    </a:ext>
                  </a:extLst>
                </a:hlinkClick>
              </a:rPr>
              <a:t>https://woo.com/products/referral-system-for-woocommerce/</a:t>
            </a:r>
            <a:r>
              <a:rPr lang="en-GB" sz="1100">
                <a:solidFill>
                  <a:schemeClr val="dk2"/>
                </a:solidFill>
              </a:rPr>
              <a:t> </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p:txBody>
      </p:sp>
      <p:pic>
        <p:nvPicPr>
          <p:cNvPr id="301" name="Google Shape;301;p42"/>
          <p:cNvPicPr preferRelativeResize="0"/>
          <p:nvPr/>
        </p:nvPicPr>
        <p:blipFill>
          <a:blip r:embed="rId4">
            <a:alphaModFix/>
          </a:blip>
          <a:stretch>
            <a:fillRect/>
          </a:stretch>
        </p:blipFill>
        <p:spPr>
          <a:xfrm>
            <a:off x="5256075" y="822125"/>
            <a:ext cx="3025150" cy="3895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cxnSp>
        <p:nvCxnSpPr>
          <p:cNvPr id="306" name="Google Shape;306;p43"/>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307" name="Google Shape;307;p43"/>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308" name="Google Shape;308;p43"/>
          <p:cNvSpPr txBox="1"/>
          <p:nvPr/>
        </p:nvSpPr>
        <p:spPr>
          <a:xfrm>
            <a:off x="209975" y="1188575"/>
            <a:ext cx="8562000" cy="374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200">
                <a:solidFill>
                  <a:schemeClr val="dk2"/>
                </a:solidFill>
                <a:highlight>
                  <a:schemeClr val="dk1"/>
                </a:highlight>
              </a:rPr>
              <a:t>(We will take an exam with test. So memorize all process as much as you can)</a:t>
            </a:r>
            <a:endParaRPr sz="1200">
              <a:solidFill>
                <a:schemeClr val="dk2"/>
              </a:solidFill>
              <a:highlight>
                <a:schemeClr val="dk1"/>
              </a:highlight>
            </a:endParaRPr>
          </a:p>
          <a:p>
            <a:pPr indent="0" lvl="0" marL="0" rtl="0" algn="l">
              <a:lnSpc>
                <a:spcPct val="115000"/>
              </a:lnSpc>
              <a:spcBef>
                <a:spcPts val="0"/>
              </a:spcBef>
              <a:spcAft>
                <a:spcPts val="0"/>
              </a:spcAft>
              <a:buNone/>
            </a:pPr>
            <a:r>
              <a:t/>
            </a:r>
            <a:endParaRPr sz="1200">
              <a:solidFill>
                <a:schemeClr val="dk2"/>
              </a:solidFill>
              <a:highlight>
                <a:schemeClr val="dk1"/>
              </a:highlight>
            </a:endParaRPr>
          </a:p>
          <a:p>
            <a:pPr indent="0" lvl="0" marL="0" rtl="0" algn="l">
              <a:spcBef>
                <a:spcPts val="0"/>
              </a:spcBef>
              <a:spcAft>
                <a:spcPts val="0"/>
              </a:spcAft>
              <a:buNone/>
            </a:pPr>
            <a:r>
              <a:rPr lang="en-GB" sz="1200"/>
              <a:t>1. [All team OJT] How to create the sample design video tutorial</a:t>
            </a:r>
            <a:endParaRPr sz="1200"/>
          </a:p>
          <a:p>
            <a:pPr indent="0" lvl="0" marL="0" rtl="0" algn="l">
              <a:spcBef>
                <a:spcPts val="0"/>
              </a:spcBef>
              <a:spcAft>
                <a:spcPts val="0"/>
              </a:spcAft>
              <a:buNone/>
            </a:pPr>
            <a:r>
              <a:rPr lang="en-GB" sz="1200" u="sng">
                <a:solidFill>
                  <a:schemeClr val="hlink"/>
                </a:solidFill>
                <a:hlinkClick r:id="rId3"/>
              </a:rPr>
              <a:t>https://drive.google.com/drive/folders/1hDrigwqCblIOgz9jlJ8PTbOrorPY0KYM</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2.[All team OJT] how to make the proposal(IR, Documentation) video tutorial</a:t>
            </a:r>
            <a:endParaRPr sz="1200"/>
          </a:p>
          <a:p>
            <a:pPr indent="0" lvl="0" marL="0" rtl="0" algn="l">
              <a:spcBef>
                <a:spcPts val="0"/>
              </a:spcBef>
              <a:spcAft>
                <a:spcPts val="0"/>
              </a:spcAft>
              <a:buNone/>
            </a:pPr>
            <a:r>
              <a:rPr lang="en-GB" sz="1200" u="sng">
                <a:solidFill>
                  <a:schemeClr val="hlink"/>
                </a:solidFill>
                <a:hlinkClick r:id="rId4"/>
              </a:rPr>
              <a:t>https://drive.google.com/drive/folders/1tLWK6qDTKSU8P5JDHRRCnDzH4tpnoB9M</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3. [all team OJT] how to create the Whitepaper and social media. And raise the followers or followings </a:t>
            </a:r>
            <a:endParaRPr sz="1200"/>
          </a:p>
          <a:p>
            <a:pPr indent="0" lvl="0" marL="0" rtl="0" algn="l">
              <a:spcBef>
                <a:spcPts val="0"/>
              </a:spcBef>
              <a:spcAft>
                <a:spcPts val="0"/>
              </a:spcAft>
              <a:buNone/>
            </a:pPr>
            <a:r>
              <a:rPr lang="en-GB" sz="1200" u="sng">
                <a:solidFill>
                  <a:schemeClr val="hlink"/>
                </a:solidFill>
                <a:hlinkClick r:id="rId5"/>
              </a:rPr>
              <a:t>https://drive.google.com/drive/folders/1swg0ogIm9N4s1QDEIp-nEFy11ZgtkT0h</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4. [All teams OJT] make a posting image in 20 mins 6 postings</a:t>
            </a:r>
            <a:endParaRPr sz="1200"/>
          </a:p>
          <a:p>
            <a:pPr indent="0" lvl="0" marL="0" rtl="0" algn="l">
              <a:spcBef>
                <a:spcPts val="0"/>
              </a:spcBef>
              <a:spcAft>
                <a:spcPts val="0"/>
              </a:spcAft>
              <a:buNone/>
            </a:pPr>
            <a:r>
              <a:rPr lang="en-GB" sz="1200" u="sng">
                <a:solidFill>
                  <a:schemeClr val="hlink"/>
                </a:solidFill>
                <a:hlinkClick r:id="rId6"/>
              </a:rPr>
              <a:t>https://drive.google.com/drive/folders/1n0fiAyqGjgp8AnlvPCDlow_m7hQyVtzO</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5.Economic service marketing strategy (Korean &gt; English needed)</a:t>
            </a:r>
            <a:endParaRPr sz="1200"/>
          </a:p>
          <a:p>
            <a:pPr indent="0" lvl="0" marL="0" rtl="0" algn="l">
              <a:spcBef>
                <a:spcPts val="0"/>
              </a:spcBef>
              <a:spcAft>
                <a:spcPts val="0"/>
              </a:spcAft>
              <a:buNone/>
            </a:pPr>
            <a:r>
              <a:rPr lang="en-GB" sz="1200" u="sng">
                <a:solidFill>
                  <a:schemeClr val="hlink"/>
                </a:solidFill>
                <a:hlinkClick r:id="rId7"/>
              </a:rPr>
              <a:t>https://docs.google.com/document/d/1wnNKlpzVwVQIV92CrQqxGIRmVqTyoTtFCZqQe9cnB2g/edit?usp=drivesdk</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6. Conversation sample</a:t>
            </a:r>
            <a:endParaRPr sz="1200"/>
          </a:p>
          <a:p>
            <a:pPr indent="0" lvl="0" marL="0" rtl="0" algn="l">
              <a:spcBef>
                <a:spcPts val="0"/>
              </a:spcBef>
              <a:spcAft>
                <a:spcPts val="0"/>
              </a:spcAft>
              <a:buNone/>
            </a:pPr>
            <a:r>
              <a:rPr lang="en-GB" sz="1200" u="sng">
                <a:solidFill>
                  <a:schemeClr val="hlink"/>
                </a:solidFill>
                <a:hlinkClick r:id="rId8"/>
              </a:rPr>
              <a:t>https://docs.google.com/document/d/1GIon2YLql-9QxVT1TozRNJf_LhJbGaIC3BOYvEhRBm4/edit?usp=drivesdk</a:t>
            </a:r>
            <a:r>
              <a:rPr lang="en-GB" sz="1200"/>
              <a:t> </a:t>
            </a:r>
            <a:endParaRPr sz="1200"/>
          </a:p>
        </p:txBody>
      </p:sp>
      <p:sp>
        <p:nvSpPr>
          <p:cNvPr id="309" name="Google Shape;309;p43"/>
          <p:cNvSpPr txBox="1"/>
          <p:nvPr>
            <p:ph type="title"/>
          </p:nvPr>
        </p:nvSpPr>
        <p:spPr>
          <a:xfrm>
            <a:off x="159300" y="77570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Let’s Practice</a:t>
            </a:r>
            <a:endParaRPr b="1" sz="28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cxnSp>
        <p:nvCxnSpPr>
          <p:cNvPr id="314" name="Google Shape;314;p44"/>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315" name="Google Shape;315;p44"/>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316" name="Google Shape;316;p44"/>
          <p:cNvSpPr txBox="1"/>
          <p:nvPr/>
        </p:nvSpPr>
        <p:spPr>
          <a:xfrm>
            <a:off x="209975" y="1340975"/>
            <a:ext cx="85620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7. Auto TG bot maker</a:t>
            </a:r>
            <a:endParaRPr b="1" sz="1200"/>
          </a:p>
          <a:p>
            <a:pPr indent="0" lvl="0" marL="0" rtl="0" algn="l">
              <a:spcBef>
                <a:spcPts val="0"/>
              </a:spcBef>
              <a:spcAft>
                <a:spcPts val="0"/>
              </a:spcAft>
              <a:buNone/>
            </a:pPr>
            <a:r>
              <a:rPr lang="en-GB" sz="1200"/>
              <a:t>https://docs.google.com/document/d/1HH4sE-iHeqhrnm1s9efwgInmoU3m_zMmwTqTiiut86A/edit?usp=drivesdk</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GB" sz="1500"/>
              <a:t>Inbound</a:t>
            </a:r>
            <a:endParaRPr b="1" sz="1500"/>
          </a:p>
          <a:p>
            <a:pPr indent="0" lvl="0" marL="0" rtl="0" algn="l">
              <a:spcBef>
                <a:spcPts val="0"/>
              </a:spcBef>
              <a:spcAft>
                <a:spcPts val="0"/>
              </a:spcAft>
              <a:buNone/>
            </a:pPr>
            <a:r>
              <a:rPr lang="en-GB" sz="1200"/>
              <a:t>https://www.sociallyk.com</a:t>
            </a:r>
            <a:endParaRPr sz="1200"/>
          </a:p>
          <a:p>
            <a:pPr indent="0" lvl="0" marL="0" rtl="0" algn="l">
              <a:spcBef>
                <a:spcPts val="0"/>
              </a:spcBef>
              <a:spcAft>
                <a:spcPts val="0"/>
              </a:spcAft>
              <a:buNone/>
            </a:pPr>
            <a:r>
              <a:rPr lang="en-GB" sz="1200"/>
              <a:t>buzzvoice.com</a:t>
            </a:r>
            <a:endParaRPr sz="1200"/>
          </a:p>
          <a:p>
            <a:pPr indent="0" lvl="0" marL="0" rtl="0" algn="l">
              <a:spcBef>
                <a:spcPts val="0"/>
              </a:spcBef>
              <a:spcAft>
                <a:spcPts val="0"/>
              </a:spcAft>
              <a:buNone/>
            </a:pPr>
            <a:r>
              <a:rPr lang="en-GB" sz="1200"/>
              <a:t>buzzoid.com</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GB"/>
              <a:t>Outbound</a:t>
            </a:r>
            <a:endParaRPr sz="1200"/>
          </a:p>
          <a:p>
            <a:pPr indent="0" lvl="0" marL="0" rtl="0" algn="l">
              <a:spcBef>
                <a:spcPts val="0"/>
              </a:spcBef>
              <a:spcAft>
                <a:spcPts val="0"/>
              </a:spcAft>
              <a:buNone/>
            </a:pPr>
            <a:r>
              <a:rPr lang="en-GB" sz="1200"/>
              <a:t>Auto DM bot or Comment bot </a:t>
            </a:r>
            <a:endParaRPr sz="1200"/>
          </a:p>
          <a:p>
            <a:pPr indent="0" lvl="0" marL="0" rtl="0" algn="l">
              <a:spcBef>
                <a:spcPts val="0"/>
              </a:spcBef>
              <a:spcAft>
                <a:spcPts val="0"/>
              </a:spcAft>
              <a:buNone/>
            </a:pPr>
            <a:r>
              <a:rPr lang="en-GB" sz="1200" u="sng">
                <a:solidFill>
                  <a:schemeClr val="hlink"/>
                </a:solidFill>
                <a:hlinkClick r:id="rId3"/>
              </a:rPr>
              <a:t>https://phantombuster.com/7473395921122066/phantoms?returnTo=%2Fautomations%2Finstagram%2F14303%2Finstagram-auto-commenter</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it should be real person review (such as youtuber or any </a:t>
            </a:r>
            <a:r>
              <a:rPr lang="en-GB" sz="1200"/>
              <a:t>influencers</a:t>
            </a:r>
            <a:r>
              <a:rPr lang="en-GB" sz="1200"/>
              <a:t> video)</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1) Not Asset such as any other open source like </a:t>
            </a:r>
            <a:r>
              <a:rPr lang="en-GB" sz="1200" u="sng">
                <a:solidFill>
                  <a:schemeClr val="hlink"/>
                </a:solidFill>
                <a:hlinkClick r:id="rId4"/>
              </a:rPr>
              <a:t>https://billo.app/</a:t>
            </a:r>
            <a:r>
              <a:rPr lang="en-GB" sz="1200"/>
              <a:t> </a:t>
            </a:r>
            <a:endParaRPr sz="1200"/>
          </a:p>
          <a:p>
            <a:pPr indent="0" lvl="0" marL="0" rtl="0" algn="l">
              <a:spcBef>
                <a:spcPts val="0"/>
              </a:spcBef>
              <a:spcAft>
                <a:spcPts val="0"/>
              </a:spcAft>
              <a:buNone/>
            </a:pPr>
            <a:r>
              <a:rPr lang="en-GB" sz="1200"/>
              <a:t>2) if you can not make the video, you can make the review for users using AI for multilingual contents</a:t>
            </a:r>
            <a:endParaRPr sz="1200"/>
          </a:p>
          <a:p>
            <a:pPr indent="0" lvl="0" marL="0" rtl="0" algn="l">
              <a:spcBef>
                <a:spcPts val="0"/>
              </a:spcBef>
              <a:spcAft>
                <a:spcPts val="0"/>
              </a:spcAft>
              <a:buNone/>
            </a:pPr>
            <a:r>
              <a:rPr lang="en-GB" sz="1200" u="sng">
                <a:solidFill>
                  <a:schemeClr val="hlink"/>
                </a:solidFill>
                <a:hlinkClick r:id="rId5"/>
              </a:rPr>
              <a:t>https://www.rask.ai/</a:t>
            </a:r>
            <a:r>
              <a:rPr lang="en-GB" sz="1200"/>
              <a:t> </a:t>
            </a:r>
            <a:endParaRPr sz="1200"/>
          </a:p>
        </p:txBody>
      </p:sp>
      <p:sp>
        <p:nvSpPr>
          <p:cNvPr id="317" name="Google Shape;317;p44"/>
          <p:cNvSpPr txBox="1"/>
          <p:nvPr>
            <p:ph type="title"/>
          </p:nvPr>
        </p:nvSpPr>
        <p:spPr>
          <a:xfrm>
            <a:off x="159300" y="77570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Let’s Practice</a:t>
            </a:r>
            <a:endParaRPr b="1" sz="28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cxnSp>
        <p:nvCxnSpPr>
          <p:cNvPr id="322" name="Google Shape;322;p45"/>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323" name="Google Shape;323;p45"/>
          <p:cNvSpPr txBox="1"/>
          <p:nvPr>
            <p:ph type="title"/>
          </p:nvPr>
        </p:nvSpPr>
        <p:spPr>
          <a:xfrm>
            <a:off x="159300"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2000">
                <a:latin typeface="Arial"/>
                <a:ea typeface="Arial"/>
                <a:cs typeface="Arial"/>
                <a:sym typeface="Arial"/>
              </a:rPr>
              <a:t>7)</a:t>
            </a:r>
            <a:r>
              <a:rPr b="1" lang="en-GB" sz="2000">
                <a:latin typeface="Arial"/>
                <a:ea typeface="Arial"/>
                <a:cs typeface="Arial"/>
                <a:sym typeface="Arial"/>
              </a:rPr>
              <a:t>Landing page</a:t>
            </a:r>
            <a:r>
              <a:rPr lang="en-GB" sz="2000">
                <a:latin typeface="Arial"/>
                <a:ea typeface="Arial"/>
                <a:cs typeface="Arial"/>
                <a:sym typeface="Arial"/>
              </a:rPr>
              <a:t> design (Important)</a:t>
            </a:r>
            <a:endParaRPr b="1" sz="2800">
              <a:latin typeface="Arial"/>
              <a:ea typeface="Arial"/>
              <a:cs typeface="Arial"/>
              <a:sym typeface="Arial"/>
            </a:endParaRPr>
          </a:p>
        </p:txBody>
      </p:sp>
      <p:sp>
        <p:nvSpPr>
          <p:cNvPr id="324" name="Google Shape;324;p45"/>
          <p:cNvSpPr txBox="1"/>
          <p:nvPr>
            <p:ph type="title"/>
          </p:nvPr>
        </p:nvSpPr>
        <p:spPr>
          <a:xfrm>
            <a:off x="449200" y="2485525"/>
            <a:ext cx="8102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1100"/>
              <a:buNone/>
            </a:pPr>
            <a:r>
              <a:rPr lang="en-GB" sz="1600">
                <a:latin typeface="Arial"/>
                <a:ea typeface="Arial"/>
                <a:cs typeface="Arial"/>
                <a:sym typeface="Arial"/>
              </a:rPr>
              <a:t>After you set the landing page design + Price table 3 set, you can learn wordpress from now on. Let’s see at the next lecture-!</a:t>
            </a:r>
            <a:endParaRPr b="1" sz="2400">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6"/>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ts val="891"/>
              <a:buNone/>
            </a:pPr>
            <a:r>
              <a:rPr b="0" lang="en-GB" sz="4520"/>
              <a:t>BD, D, M, C team </a:t>
            </a:r>
            <a:endParaRPr b="0" sz="4520"/>
          </a:p>
          <a:p>
            <a:pPr indent="0" lvl="0" marL="0" rtl="0" algn="ctr">
              <a:spcBef>
                <a:spcPts val="0"/>
              </a:spcBef>
              <a:spcAft>
                <a:spcPts val="0"/>
              </a:spcAft>
              <a:buSzPts val="891"/>
              <a:buNone/>
            </a:pPr>
            <a:r>
              <a:rPr b="0" lang="en-GB" sz="4520">
                <a:highlight>
                  <a:schemeClr val="dk1"/>
                </a:highlight>
              </a:rPr>
              <a:t>Sales Procedures (Daily Routine)</a:t>
            </a:r>
            <a:endParaRPr sz="4520">
              <a:highlight>
                <a:schemeClr val="dk1"/>
              </a:highlight>
            </a:endParaRPr>
          </a:p>
        </p:txBody>
      </p:sp>
      <p:sp>
        <p:nvSpPr>
          <p:cNvPr id="330" name="Google Shape;330;p46"/>
          <p:cNvSpPr txBox="1"/>
          <p:nvPr>
            <p:ph idx="1" type="subTitle"/>
          </p:nvPr>
        </p:nvSpPr>
        <p:spPr>
          <a:xfrm>
            <a:off x="344250" y="3550650"/>
            <a:ext cx="4910100" cy="577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snovacapital.com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cxnSp>
        <p:nvCxnSpPr>
          <p:cNvPr id="79" name="Google Shape;79;p16"/>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80" name="Google Shape;80;p16"/>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900">
                <a:latin typeface="Arial"/>
                <a:ea typeface="Arial"/>
                <a:cs typeface="Arial"/>
                <a:sym typeface="Arial"/>
              </a:rPr>
              <a:t>2. we have to set these notification process to client</a:t>
            </a:r>
            <a:endParaRPr sz="2400">
              <a:latin typeface="Arial"/>
              <a:ea typeface="Arial"/>
              <a:cs typeface="Arial"/>
              <a:sym typeface="Arial"/>
            </a:endParaRPr>
          </a:p>
          <a:p>
            <a:pPr indent="0" lvl="0" marL="0" rtl="0" algn="l">
              <a:lnSpc>
                <a:spcPct val="115000"/>
              </a:lnSpc>
              <a:spcBef>
                <a:spcPts val="0"/>
              </a:spcBef>
              <a:spcAft>
                <a:spcPts val="0"/>
              </a:spcAft>
              <a:buSzPts val="1100"/>
              <a:buNone/>
            </a:pPr>
            <a:r>
              <a:t/>
            </a:r>
            <a:endParaRPr sz="1600">
              <a:latin typeface="Arial"/>
              <a:ea typeface="Arial"/>
              <a:cs typeface="Arial"/>
              <a:sym typeface="Arial"/>
            </a:endParaRPr>
          </a:p>
        </p:txBody>
      </p:sp>
      <p:sp>
        <p:nvSpPr>
          <p:cNvPr id="81" name="Google Shape;81;p16"/>
          <p:cNvSpPr txBox="1"/>
          <p:nvPr/>
        </p:nvSpPr>
        <p:spPr>
          <a:xfrm>
            <a:off x="4793075" y="815100"/>
            <a:ext cx="39438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t>Example</a:t>
            </a:r>
            <a:endParaRPr b="1" sz="2000"/>
          </a:p>
          <a:p>
            <a:pPr indent="0" lvl="0" marL="0" rtl="0" algn="l">
              <a:spcBef>
                <a:spcPts val="0"/>
              </a:spcBef>
              <a:spcAft>
                <a:spcPts val="0"/>
              </a:spcAft>
              <a:buNone/>
            </a:pPr>
            <a:r>
              <a:rPr b="1" lang="en-GB" sz="1500"/>
              <a:t>In case of </a:t>
            </a:r>
            <a:r>
              <a:rPr b="1" lang="en-GB" sz="1500"/>
              <a:t>Internal</a:t>
            </a:r>
            <a:r>
              <a:rPr b="1" lang="en-GB" sz="1500"/>
              <a:t> notification</a:t>
            </a:r>
            <a:endParaRPr b="1" sz="1500"/>
          </a:p>
          <a:p>
            <a:pPr indent="0" lvl="0" marL="0" rtl="0" algn="l">
              <a:spcBef>
                <a:spcPts val="0"/>
              </a:spcBef>
              <a:spcAft>
                <a:spcPts val="0"/>
              </a:spcAft>
              <a:buNone/>
            </a:pPr>
            <a:r>
              <a:t/>
            </a:r>
            <a:endParaRPr sz="1500"/>
          </a:p>
          <a:p>
            <a:pPr indent="0" lvl="0" marL="0" rtl="0" algn="l">
              <a:spcBef>
                <a:spcPts val="0"/>
              </a:spcBef>
              <a:spcAft>
                <a:spcPts val="0"/>
              </a:spcAft>
              <a:buNone/>
            </a:pPr>
            <a:r>
              <a:rPr lang="en-GB" sz="1500"/>
              <a:t>In case of internal designation for task owner, we can alert every morning.</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GB" sz="1500"/>
              <a:t>Like this, we </a:t>
            </a:r>
            <a:r>
              <a:rPr lang="en-GB" sz="1500"/>
              <a:t>should</a:t>
            </a:r>
            <a:r>
              <a:rPr lang="en-GB" sz="1500"/>
              <a:t> make sure the notification every </a:t>
            </a:r>
            <a:r>
              <a:rPr lang="en-GB" sz="1500"/>
              <a:t>morning</a:t>
            </a:r>
            <a:r>
              <a:rPr lang="en-GB" sz="1500"/>
              <a:t> to our client.</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b="1" lang="en-GB" sz="1900"/>
              <a:t>What we have to do for external notification </a:t>
            </a:r>
            <a:endParaRPr b="1" sz="1900"/>
          </a:p>
          <a:p>
            <a:pPr indent="0" lvl="0" marL="0" rtl="0" algn="l">
              <a:spcBef>
                <a:spcPts val="0"/>
              </a:spcBef>
              <a:spcAft>
                <a:spcPts val="0"/>
              </a:spcAft>
              <a:buNone/>
            </a:pPr>
            <a:r>
              <a:rPr b="1" lang="en-GB" sz="1500"/>
              <a:t>(To do list, due time, fixed time, updated notification)</a:t>
            </a:r>
            <a:endParaRPr b="1" sz="1500"/>
          </a:p>
        </p:txBody>
      </p:sp>
      <p:pic>
        <p:nvPicPr>
          <p:cNvPr id="82" name="Google Shape;82;p16"/>
          <p:cNvPicPr preferRelativeResize="0"/>
          <p:nvPr/>
        </p:nvPicPr>
        <p:blipFill rotWithShape="1">
          <a:blip r:embed="rId3">
            <a:alphaModFix/>
          </a:blip>
          <a:srcRect b="46190" l="0" r="0" t="0"/>
          <a:stretch/>
        </p:blipFill>
        <p:spPr>
          <a:xfrm>
            <a:off x="162600" y="815100"/>
            <a:ext cx="4089150" cy="3925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cxnSp>
        <p:nvCxnSpPr>
          <p:cNvPr id="87" name="Google Shape;87;p17"/>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88" name="Google Shape;88;p17"/>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89" name="Google Shape;89;p17"/>
          <p:cNvSpPr txBox="1"/>
          <p:nvPr/>
        </p:nvSpPr>
        <p:spPr>
          <a:xfrm>
            <a:off x="4192700" y="815100"/>
            <a:ext cx="4785900" cy="423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t>Example announcement</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rPr lang="en-GB" sz="1100"/>
              <a:t>Today, we’ll finish the marketing for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b="1" lang="en-GB" sz="1100">
                <a:highlight>
                  <a:schemeClr val="dk1"/>
                </a:highlight>
              </a:rPr>
              <a:t>Daily</a:t>
            </a:r>
            <a:r>
              <a:rPr b="1" lang="en-GB" sz="1100"/>
              <a:t> Routine to check the automated Sales</a:t>
            </a:r>
            <a:endParaRPr b="1" sz="1100"/>
          </a:p>
          <a:p>
            <a:pPr indent="0" lvl="0" marL="0" rtl="0" algn="l">
              <a:spcBef>
                <a:spcPts val="0"/>
              </a:spcBef>
              <a:spcAft>
                <a:spcPts val="0"/>
              </a:spcAft>
              <a:buNone/>
            </a:pPr>
            <a:r>
              <a:rPr lang="en-GB" sz="1100"/>
              <a:t>1)social media posting automation (Using the make.com)</a:t>
            </a:r>
            <a:endParaRPr sz="1100"/>
          </a:p>
          <a:p>
            <a:pPr indent="0" lvl="0" marL="0" rtl="0" algn="l">
              <a:spcBef>
                <a:spcPts val="0"/>
              </a:spcBef>
              <a:spcAft>
                <a:spcPts val="0"/>
              </a:spcAft>
              <a:buNone/>
            </a:pPr>
            <a:r>
              <a:rPr lang="en-GB" sz="1100"/>
              <a:t>2)replies </a:t>
            </a:r>
            <a:r>
              <a:rPr lang="en-GB" sz="1100">
                <a:solidFill>
                  <a:schemeClr val="dk2"/>
                </a:solidFill>
              </a:rPr>
              <a:t>(you can search on the google for auto DM)</a:t>
            </a:r>
            <a:endParaRPr sz="1100"/>
          </a:p>
          <a:p>
            <a:pPr indent="0" lvl="0" marL="0" rtl="0" algn="l">
              <a:spcBef>
                <a:spcPts val="0"/>
              </a:spcBef>
              <a:spcAft>
                <a:spcPts val="0"/>
              </a:spcAft>
              <a:buNone/>
            </a:pPr>
            <a:r>
              <a:rPr lang="en-GB" sz="1100"/>
              <a:t>3)likes </a:t>
            </a:r>
            <a:r>
              <a:rPr lang="en-GB" sz="1100">
                <a:solidFill>
                  <a:schemeClr val="dk2"/>
                </a:solidFill>
              </a:rPr>
              <a:t>(you can search on the google for auto DM)</a:t>
            </a:r>
            <a:endParaRPr sz="1100"/>
          </a:p>
          <a:p>
            <a:pPr indent="0" lvl="0" marL="0" rtl="0" algn="l">
              <a:spcBef>
                <a:spcPts val="0"/>
              </a:spcBef>
              <a:spcAft>
                <a:spcPts val="0"/>
              </a:spcAft>
              <a:buNone/>
            </a:pPr>
            <a:r>
              <a:rPr lang="en-GB" sz="1100"/>
              <a:t>4)Following </a:t>
            </a:r>
            <a:r>
              <a:rPr lang="en-GB" sz="1100">
                <a:solidFill>
                  <a:schemeClr val="dk2"/>
                </a:solidFill>
              </a:rPr>
              <a:t>(you can search on the google for auto DM)</a:t>
            </a:r>
            <a:endParaRPr sz="1100"/>
          </a:p>
          <a:p>
            <a:pPr indent="0" lvl="0" marL="0" rtl="0" algn="l">
              <a:spcBef>
                <a:spcPts val="0"/>
              </a:spcBef>
              <a:spcAft>
                <a:spcPts val="0"/>
              </a:spcAft>
              <a:buNone/>
            </a:pPr>
            <a:r>
              <a:rPr lang="en-GB" sz="1100"/>
              <a:t>5)Auto DM (you can search on the google for auto DM)</a:t>
            </a:r>
            <a:endParaRPr sz="1100"/>
          </a:p>
          <a:p>
            <a:pPr indent="0" lvl="0" marL="0" rtl="0" algn="l">
              <a:spcBef>
                <a:spcPts val="0"/>
              </a:spcBef>
              <a:spcAft>
                <a:spcPts val="0"/>
              </a:spcAft>
              <a:buNone/>
            </a:pPr>
            <a:r>
              <a:rPr lang="en-GB" sz="1100"/>
              <a:t>(Instagram, Facebook, Linkedin, </a:t>
            </a:r>
            <a:endParaRPr sz="1100"/>
          </a:p>
          <a:p>
            <a:pPr indent="0" lvl="0" marL="0" rtl="0" algn="l">
              <a:spcBef>
                <a:spcPts val="0"/>
              </a:spcBef>
              <a:spcAft>
                <a:spcPts val="0"/>
              </a:spcAft>
              <a:buNone/>
            </a:pPr>
            <a:r>
              <a:rPr lang="en-GB" sz="1100">
                <a:highlight>
                  <a:schemeClr val="dk1"/>
                </a:highlight>
              </a:rPr>
              <a:t>6)video creations : Next pages (Attachment) (Important)</a:t>
            </a:r>
            <a:endParaRPr sz="1100">
              <a:highlight>
                <a:schemeClr val="dk1"/>
              </a:highlight>
            </a:endParaRPr>
          </a:p>
          <a:p>
            <a:pPr indent="0" lvl="0" marL="0" rtl="0" algn="l">
              <a:spcBef>
                <a:spcPts val="0"/>
              </a:spcBef>
              <a:spcAft>
                <a:spcPts val="0"/>
              </a:spcAft>
              <a:buNone/>
            </a:pPr>
            <a:r>
              <a:rPr lang="en-GB" sz="1100">
                <a:highlight>
                  <a:schemeClr val="dk1"/>
                </a:highlight>
              </a:rPr>
              <a:t>7)Landing page design (Important)</a:t>
            </a:r>
            <a:endParaRPr sz="1100">
              <a:highlight>
                <a:schemeClr val="dk1"/>
              </a:highlight>
            </a:endParaRPr>
          </a:p>
          <a:p>
            <a:pPr indent="0" lvl="0" marL="0" rtl="0" algn="l">
              <a:spcBef>
                <a:spcPts val="0"/>
              </a:spcBef>
              <a:spcAft>
                <a:spcPts val="0"/>
              </a:spcAft>
              <a:buNone/>
            </a:pPr>
            <a:r>
              <a:t/>
            </a:r>
            <a:endParaRPr sz="1100">
              <a:highlight>
                <a:schemeClr val="dk1"/>
              </a:highlight>
            </a:endParaRPr>
          </a:p>
          <a:p>
            <a:pPr indent="0" lvl="0" marL="0" rtl="0" algn="l">
              <a:spcBef>
                <a:spcPts val="0"/>
              </a:spcBef>
              <a:spcAft>
                <a:spcPts val="0"/>
              </a:spcAft>
              <a:buNone/>
            </a:pPr>
            <a:r>
              <a:rPr lang="en-GB" sz="1100"/>
              <a:t>8)Set FB Ads, Google Ads, Linkedin Sponsorship marketing, Instagram Sponsorship marketing, Exclusive FB Group are so profitable to do marketing specific product or service.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9)Inbound process we’ll finish for this today</a:t>
            </a:r>
            <a:endParaRPr sz="1100"/>
          </a:p>
          <a:p>
            <a:pPr indent="0" lvl="0" marL="0" rtl="0" algn="l">
              <a:spcBef>
                <a:spcPts val="0"/>
              </a:spcBef>
              <a:spcAft>
                <a:spcPts val="0"/>
              </a:spcAft>
              <a:buNone/>
            </a:pPr>
            <a:r>
              <a:rPr lang="en-GB" sz="1100"/>
              <a:t>(QnA  for each case) (Ex. </a:t>
            </a:r>
            <a:r>
              <a:rPr lang="en-GB" sz="1100">
                <a:highlight>
                  <a:schemeClr val="dk1"/>
                </a:highlight>
              </a:rPr>
              <a:t>(Main Business) </a:t>
            </a:r>
            <a:r>
              <a:rPr lang="en-GB" sz="1100">
                <a:solidFill>
                  <a:schemeClr val="dk2"/>
                </a:solidFill>
                <a:highlight>
                  <a:schemeClr val="dk1"/>
                </a:highlight>
              </a:rPr>
              <a:t>Finance service</a:t>
            </a:r>
            <a:r>
              <a:rPr lang="en-GB" sz="1100">
                <a:solidFill>
                  <a:schemeClr val="dk2"/>
                </a:solidFill>
              </a:rPr>
              <a:t>, </a:t>
            </a:r>
            <a:r>
              <a:rPr lang="en-GB" sz="1100"/>
              <a:t>Marketing Consultation, Shopping mall Product)</a:t>
            </a:r>
            <a:endParaRPr sz="1100"/>
          </a:p>
          <a:p>
            <a:pPr indent="0" lvl="0" marL="0" rtl="0" algn="l">
              <a:spcBef>
                <a:spcPts val="0"/>
              </a:spcBef>
              <a:spcAft>
                <a:spcPts val="0"/>
              </a:spcAft>
              <a:buNone/>
            </a:pPr>
            <a:r>
              <a:rPr lang="en-GB" sz="1100"/>
              <a:t>QnA sampling in case of chatting</a:t>
            </a:r>
            <a:endParaRPr sz="1100"/>
          </a:p>
          <a:p>
            <a:pPr indent="0" lvl="0" marL="0" rtl="0" algn="l">
              <a:spcBef>
                <a:spcPts val="0"/>
              </a:spcBef>
              <a:spcAft>
                <a:spcPts val="0"/>
              </a:spcAft>
              <a:buNone/>
            </a:pPr>
            <a:r>
              <a:t/>
            </a:r>
            <a:endParaRPr sz="1100"/>
          </a:p>
        </p:txBody>
      </p:sp>
      <p:pic>
        <p:nvPicPr>
          <p:cNvPr id="90" name="Google Shape;90;p17"/>
          <p:cNvPicPr preferRelativeResize="0"/>
          <p:nvPr/>
        </p:nvPicPr>
        <p:blipFill rotWithShape="1">
          <a:blip r:embed="rId3">
            <a:alphaModFix/>
          </a:blip>
          <a:srcRect b="33288" l="0" r="0" t="0"/>
          <a:stretch/>
        </p:blipFill>
        <p:spPr>
          <a:xfrm>
            <a:off x="188250" y="815100"/>
            <a:ext cx="3691774" cy="408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cxnSp>
        <p:nvCxnSpPr>
          <p:cNvPr id="95" name="Google Shape;95;p18"/>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96" name="Google Shape;96;p18"/>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97" name="Google Shape;97;p18"/>
          <p:cNvSpPr txBox="1"/>
          <p:nvPr/>
        </p:nvSpPr>
        <p:spPr>
          <a:xfrm>
            <a:off x="4192700" y="815100"/>
            <a:ext cx="4785900" cy="343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Put the Public info with celebrity images according to RSS policy</a:t>
            </a:r>
            <a:endParaRPr b="1" sz="1600"/>
          </a:p>
          <a:p>
            <a:pPr indent="0" lvl="0" marL="0" rtl="0" algn="l">
              <a:spcBef>
                <a:spcPts val="0"/>
              </a:spcBef>
              <a:spcAft>
                <a:spcPts val="0"/>
              </a:spcAft>
              <a:buNone/>
            </a:pPr>
            <a:r>
              <a:t/>
            </a:r>
            <a:endParaRPr b="1" sz="1600"/>
          </a:p>
          <a:p>
            <a:pPr indent="0" lvl="0" marL="0" rtl="0" algn="l">
              <a:spcBef>
                <a:spcPts val="0"/>
              </a:spcBef>
              <a:spcAft>
                <a:spcPts val="0"/>
              </a:spcAft>
              <a:buClr>
                <a:schemeClr val="dk2"/>
              </a:buClr>
              <a:buSzPts val="1100"/>
              <a:buFont typeface="Arial"/>
              <a:buNone/>
            </a:pPr>
            <a:r>
              <a:rPr b="1" lang="en-GB" sz="1000"/>
              <a:t>for media for public information which release on media previously, we can </a:t>
            </a:r>
            <a:r>
              <a:rPr b="1" lang="en-GB" sz="1000"/>
              <a:t>release</a:t>
            </a:r>
            <a:r>
              <a:rPr b="1" lang="en-GB" sz="1000"/>
              <a:t> them according to RSS policy. Please make the design according to </a:t>
            </a:r>
            <a:endParaRPr b="1" sz="1000"/>
          </a:p>
          <a:p>
            <a:pPr indent="0" lvl="0" marL="0" rtl="0" algn="l">
              <a:spcBef>
                <a:spcPts val="0"/>
              </a:spcBef>
              <a:spcAft>
                <a:spcPts val="0"/>
              </a:spcAft>
              <a:buClr>
                <a:schemeClr val="dk2"/>
              </a:buClr>
              <a:buSzPts val="1100"/>
              <a:buFont typeface="Arial"/>
              <a:buNone/>
            </a:pPr>
            <a:r>
              <a:t/>
            </a:r>
            <a:endParaRPr b="1" sz="1100"/>
          </a:p>
          <a:p>
            <a:pPr indent="0" lvl="0" marL="0" rtl="0" algn="l">
              <a:spcBef>
                <a:spcPts val="0"/>
              </a:spcBef>
              <a:spcAft>
                <a:spcPts val="0"/>
              </a:spcAft>
              <a:buClr>
                <a:schemeClr val="dk2"/>
              </a:buClr>
              <a:buSzPts val="1100"/>
              <a:buFont typeface="Arial"/>
              <a:buNone/>
            </a:pPr>
            <a:r>
              <a:rPr b="1" lang="en-GB" sz="1100"/>
              <a:t>[Topic of Snovacapital social media]</a:t>
            </a:r>
            <a:endParaRPr b="1" sz="1100"/>
          </a:p>
          <a:p>
            <a:pPr indent="0" lvl="0" marL="0" rtl="0" algn="l">
              <a:spcBef>
                <a:spcPts val="0"/>
              </a:spcBef>
              <a:spcAft>
                <a:spcPts val="0"/>
              </a:spcAft>
              <a:buClr>
                <a:schemeClr val="dk2"/>
              </a:buClr>
              <a:buSzPts val="1100"/>
              <a:buFont typeface="Arial"/>
              <a:buNone/>
            </a:pPr>
            <a:r>
              <a:rPr lang="en-GB" sz="1100"/>
              <a:t>1) FED USA  </a:t>
            </a:r>
            <a:r>
              <a:rPr b="1" lang="en-GB" sz="1100" u="sng">
                <a:solidFill>
                  <a:schemeClr val="accent5"/>
                </a:solidFill>
                <a:hlinkClick r:id="rId3">
                  <a:extLst>
                    <a:ext uri="{A12FA001-AC4F-418D-AE19-62706E023703}">
                      <ahyp:hlinkClr val="tx"/>
                    </a:ext>
                  </a:extLst>
                </a:hlinkClick>
              </a:rPr>
              <a:t>https://www.federalreserve.gov/</a:t>
            </a:r>
            <a:r>
              <a:rPr b="1" lang="en-GB" sz="1100">
                <a:solidFill>
                  <a:schemeClr val="dk2"/>
                </a:solidFill>
              </a:rPr>
              <a:t> </a:t>
            </a:r>
            <a:endParaRPr sz="1100"/>
          </a:p>
          <a:p>
            <a:pPr indent="0" lvl="0" marL="0" rtl="0" algn="l">
              <a:spcBef>
                <a:spcPts val="0"/>
              </a:spcBef>
              <a:spcAft>
                <a:spcPts val="0"/>
              </a:spcAft>
              <a:buClr>
                <a:schemeClr val="dk2"/>
              </a:buClr>
              <a:buSzPts val="1100"/>
              <a:buFont typeface="Arial"/>
              <a:buNone/>
            </a:pPr>
            <a:r>
              <a:rPr lang="en-GB" sz="1100"/>
              <a:t>2) Stock Market (you can search on the </a:t>
            </a:r>
            <a:r>
              <a:rPr lang="en-GB" sz="1100"/>
              <a:t>google</a:t>
            </a:r>
            <a:r>
              <a:rPr lang="en-GB" sz="1100"/>
              <a:t> or chat GPT)</a:t>
            </a:r>
            <a:endParaRPr sz="1100"/>
          </a:p>
          <a:p>
            <a:pPr indent="0" lvl="0" marL="0" rtl="0" algn="l">
              <a:spcBef>
                <a:spcPts val="0"/>
              </a:spcBef>
              <a:spcAft>
                <a:spcPts val="0"/>
              </a:spcAft>
              <a:buClr>
                <a:schemeClr val="dk2"/>
              </a:buClr>
              <a:buSzPts val="1100"/>
              <a:buFont typeface="Arial"/>
              <a:buNone/>
            </a:pPr>
            <a:r>
              <a:rPr lang="en-GB" sz="1100"/>
              <a:t>3) bond market </a:t>
            </a:r>
            <a:r>
              <a:rPr lang="en-GB" sz="1100">
                <a:solidFill>
                  <a:schemeClr val="dk2"/>
                </a:solidFill>
              </a:rPr>
              <a:t>(you can search on the google or chat GPT)</a:t>
            </a:r>
            <a:endParaRPr sz="1100"/>
          </a:p>
          <a:p>
            <a:pPr indent="0" lvl="0" marL="0" rtl="0" algn="l">
              <a:spcBef>
                <a:spcPts val="0"/>
              </a:spcBef>
              <a:spcAft>
                <a:spcPts val="0"/>
              </a:spcAft>
              <a:buClr>
                <a:schemeClr val="dk2"/>
              </a:buClr>
              <a:buSzPts val="1100"/>
              <a:buFont typeface="Arial"/>
              <a:buNone/>
            </a:pPr>
            <a:r>
              <a:rPr lang="en-GB" sz="1100"/>
              <a:t>4) blockchain market  </a:t>
            </a:r>
            <a:r>
              <a:rPr lang="en-GB" sz="1100">
                <a:solidFill>
                  <a:schemeClr val="dk2"/>
                </a:solidFill>
              </a:rPr>
              <a:t>(you can search on the google or chat GPT)</a:t>
            </a:r>
            <a:endParaRPr sz="1100"/>
          </a:p>
          <a:p>
            <a:pPr indent="0" lvl="0" marL="0" rtl="0" algn="l">
              <a:spcBef>
                <a:spcPts val="0"/>
              </a:spcBef>
              <a:spcAft>
                <a:spcPts val="0"/>
              </a:spcAft>
              <a:buClr>
                <a:schemeClr val="dk2"/>
              </a:buClr>
              <a:buSzPts val="1100"/>
              <a:buFont typeface="Arial"/>
              <a:buNone/>
            </a:pPr>
            <a:r>
              <a:rPr lang="en-GB" sz="1100"/>
              <a:t>5) any other economic topics </a:t>
            </a:r>
            <a:r>
              <a:rPr lang="en-GB" sz="1100">
                <a:solidFill>
                  <a:schemeClr val="dk2"/>
                </a:solidFill>
              </a:rPr>
              <a:t>(you can search on the google or chat GPT)</a:t>
            </a:r>
            <a:endParaRPr sz="1100"/>
          </a:p>
          <a:p>
            <a:pPr indent="0" lvl="0" marL="0" rtl="0" algn="l">
              <a:spcBef>
                <a:spcPts val="0"/>
              </a:spcBef>
              <a:spcAft>
                <a:spcPts val="0"/>
              </a:spcAft>
              <a:buClr>
                <a:schemeClr val="dk2"/>
              </a:buClr>
              <a:buSzPts val="1100"/>
              <a:buFont typeface="Arial"/>
              <a:buNone/>
            </a:pPr>
            <a:r>
              <a:t/>
            </a:r>
            <a:endParaRPr b="1" sz="1100"/>
          </a:p>
          <a:p>
            <a:pPr indent="0" lvl="0" marL="0" rtl="0" algn="l">
              <a:spcBef>
                <a:spcPts val="0"/>
              </a:spcBef>
              <a:spcAft>
                <a:spcPts val="0"/>
              </a:spcAft>
              <a:buClr>
                <a:schemeClr val="dk2"/>
              </a:buClr>
              <a:buSzPts val="1100"/>
              <a:buFont typeface="Arial"/>
              <a:buNone/>
            </a:pPr>
            <a:r>
              <a:rPr b="1" lang="en-GB" sz="1100"/>
              <a:t>RSS policy (how public info can be opened to every single media?) reference (for public info)</a:t>
            </a:r>
            <a:endParaRPr b="1" sz="1100"/>
          </a:p>
          <a:p>
            <a:pPr indent="0" lvl="0" marL="0" rtl="0" algn="l">
              <a:spcBef>
                <a:spcPts val="0"/>
              </a:spcBef>
              <a:spcAft>
                <a:spcPts val="0"/>
              </a:spcAft>
              <a:buClr>
                <a:schemeClr val="dk2"/>
              </a:buClr>
              <a:buSzPts val="1100"/>
              <a:buFont typeface="Arial"/>
              <a:buNone/>
            </a:pPr>
            <a:r>
              <a:rPr b="1" lang="en-GB" sz="1100" u="sng">
                <a:solidFill>
                  <a:schemeClr val="hlink"/>
                </a:solidFill>
                <a:hlinkClick r:id="rId4"/>
              </a:rPr>
              <a:t>https://en.wikipedia.org/wiki/Media_RSS</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p:txBody>
      </p:sp>
      <p:pic>
        <p:nvPicPr>
          <p:cNvPr id="98" name="Google Shape;98;p18"/>
          <p:cNvPicPr preferRelativeResize="0"/>
          <p:nvPr/>
        </p:nvPicPr>
        <p:blipFill>
          <a:blip r:embed="rId5">
            <a:alphaModFix/>
          </a:blip>
          <a:stretch>
            <a:fillRect/>
          </a:stretch>
        </p:blipFill>
        <p:spPr>
          <a:xfrm>
            <a:off x="152400" y="865325"/>
            <a:ext cx="3788479" cy="41257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cxnSp>
        <p:nvCxnSpPr>
          <p:cNvPr id="103" name="Google Shape;103;p19"/>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04" name="Google Shape;104;p19"/>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05" name="Google Shape;105;p19"/>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06" name="Google Shape;106;p19"/>
          <p:cNvPicPr preferRelativeResize="0"/>
          <p:nvPr/>
        </p:nvPicPr>
        <p:blipFill>
          <a:blip r:embed="rId4">
            <a:alphaModFix/>
          </a:blip>
          <a:stretch>
            <a:fillRect/>
          </a:stretch>
        </p:blipFill>
        <p:spPr>
          <a:xfrm>
            <a:off x="152400" y="865325"/>
            <a:ext cx="6182874" cy="3789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cxnSp>
        <p:nvCxnSpPr>
          <p:cNvPr id="111" name="Google Shape;111;p20"/>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12" name="Google Shape;112;p20"/>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13" name="Google Shape;113;p20"/>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14" name="Google Shape;114;p20"/>
          <p:cNvPicPr preferRelativeResize="0"/>
          <p:nvPr/>
        </p:nvPicPr>
        <p:blipFill>
          <a:blip r:embed="rId4">
            <a:alphaModFix/>
          </a:blip>
          <a:stretch>
            <a:fillRect/>
          </a:stretch>
        </p:blipFill>
        <p:spPr>
          <a:xfrm>
            <a:off x="152400" y="815100"/>
            <a:ext cx="3198950" cy="3105925"/>
          </a:xfrm>
          <a:prstGeom prst="rect">
            <a:avLst/>
          </a:prstGeom>
          <a:noFill/>
          <a:ln>
            <a:noFill/>
          </a:ln>
        </p:spPr>
      </p:pic>
      <p:pic>
        <p:nvPicPr>
          <p:cNvPr id="115" name="Google Shape;115;p20"/>
          <p:cNvPicPr preferRelativeResize="0"/>
          <p:nvPr/>
        </p:nvPicPr>
        <p:blipFill>
          <a:blip r:embed="rId5">
            <a:alphaModFix/>
          </a:blip>
          <a:stretch>
            <a:fillRect/>
          </a:stretch>
        </p:blipFill>
        <p:spPr>
          <a:xfrm>
            <a:off x="3503750" y="865325"/>
            <a:ext cx="2572176" cy="3105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cxnSp>
        <p:nvCxnSpPr>
          <p:cNvPr id="120" name="Google Shape;120;p21"/>
          <p:cNvCxnSpPr/>
          <p:nvPr/>
        </p:nvCxnSpPr>
        <p:spPr>
          <a:xfrm>
            <a:off x="-23525" y="682275"/>
            <a:ext cx="9167400" cy="0"/>
          </a:xfrm>
          <a:prstGeom prst="straightConnector1">
            <a:avLst/>
          </a:prstGeom>
          <a:noFill/>
          <a:ln cap="flat" cmpd="sng" w="9525">
            <a:solidFill>
              <a:schemeClr val="dk2"/>
            </a:solidFill>
            <a:prstDash val="solid"/>
            <a:round/>
            <a:headEnd len="med" w="med" type="none"/>
            <a:tailEnd len="med" w="med" type="none"/>
          </a:ln>
        </p:spPr>
      </p:cxnSp>
      <p:sp>
        <p:nvSpPr>
          <p:cNvPr id="121" name="Google Shape;121;p21"/>
          <p:cNvSpPr txBox="1"/>
          <p:nvPr>
            <p:ph type="title"/>
          </p:nvPr>
        </p:nvSpPr>
        <p:spPr>
          <a:xfrm>
            <a:off x="6900" y="14022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100">
                <a:latin typeface="Arial"/>
                <a:ea typeface="Arial"/>
                <a:cs typeface="Arial"/>
                <a:sym typeface="Arial"/>
              </a:rPr>
              <a:t>3. please announce current process to client with any kind of info </a:t>
            </a:r>
            <a:endParaRPr sz="1600">
              <a:latin typeface="Arial"/>
              <a:ea typeface="Arial"/>
              <a:cs typeface="Arial"/>
              <a:sym typeface="Arial"/>
            </a:endParaRPr>
          </a:p>
        </p:txBody>
      </p:sp>
      <p:sp>
        <p:nvSpPr>
          <p:cNvPr id="122" name="Google Shape;122;p21"/>
          <p:cNvSpPr txBox="1"/>
          <p:nvPr/>
        </p:nvSpPr>
        <p:spPr>
          <a:xfrm>
            <a:off x="6604100" y="815100"/>
            <a:ext cx="237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highlight>
                  <a:schemeClr val="dk1"/>
                </a:highlight>
              </a:rPr>
              <a:t>Remember</a:t>
            </a:r>
            <a:r>
              <a:rPr b="1" lang="en-GB" sz="1600"/>
              <a:t>-! Marketing funnel is important</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Put the </a:t>
            </a:r>
            <a:r>
              <a:rPr b="1" lang="en-GB" sz="1100">
                <a:highlight>
                  <a:schemeClr val="dk1"/>
                </a:highlight>
              </a:rPr>
              <a:t>inbound system</a:t>
            </a:r>
            <a:r>
              <a:rPr b="1" lang="en-GB" sz="1100"/>
              <a:t> on every single website</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rPr b="1" lang="en-GB" sz="1100"/>
              <a:t>Snovacapital is similar to this service </a:t>
            </a:r>
            <a:endParaRPr b="1" sz="1100"/>
          </a:p>
          <a:p>
            <a:pPr indent="0" lvl="0" marL="0" rtl="0" algn="l">
              <a:spcBef>
                <a:spcPts val="0"/>
              </a:spcBef>
              <a:spcAft>
                <a:spcPts val="0"/>
              </a:spcAft>
              <a:buNone/>
            </a:pPr>
            <a:r>
              <a:rPr b="1" lang="en-GB" sz="1100" u="sng">
                <a:solidFill>
                  <a:schemeClr val="hlink"/>
                </a:solidFill>
                <a:hlinkClick r:id="rId3"/>
              </a:rPr>
              <a:t>https://bond.aixinvestors.com/</a:t>
            </a:r>
            <a:r>
              <a:rPr b="1" lang="en-GB" sz="1100"/>
              <a:t>  </a:t>
            </a:r>
            <a:endParaRPr b="1" sz="1100"/>
          </a:p>
          <a:p>
            <a:pPr indent="0" lvl="0" marL="0" rtl="0" algn="l">
              <a:spcBef>
                <a:spcPts val="0"/>
              </a:spcBef>
              <a:spcAft>
                <a:spcPts val="0"/>
              </a:spcAft>
              <a:buNone/>
            </a:pPr>
            <a:r>
              <a:t/>
            </a:r>
            <a:endParaRPr b="1" sz="1100"/>
          </a:p>
          <a:p>
            <a:pPr indent="0" lvl="0" marL="0" rtl="0" algn="l">
              <a:spcBef>
                <a:spcPts val="0"/>
              </a:spcBef>
              <a:spcAft>
                <a:spcPts val="0"/>
              </a:spcAft>
              <a:buNone/>
            </a:pPr>
            <a:r>
              <a:t/>
            </a:r>
            <a:endParaRPr b="1" sz="1100"/>
          </a:p>
        </p:txBody>
      </p:sp>
      <p:pic>
        <p:nvPicPr>
          <p:cNvPr id="123" name="Google Shape;123;p21"/>
          <p:cNvPicPr preferRelativeResize="0"/>
          <p:nvPr/>
        </p:nvPicPr>
        <p:blipFill>
          <a:blip r:embed="rId4">
            <a:alphaModFix/>
          </a:blip>
          <a:stretch>
            <a:fillRect/>
          </a:stretch>
        </p:blipFill>
        <p:spPr>
          <a:xfrm>
            <a:off x="152400" y="865325"/>
            <a:ext cx="2653556" cy="4125775"/>
          </a:xfrm>
          <a:prstGeom prst="rect">
            <a:avLst/>
          </a:prstGeom>
          <a:noFill/>
          <a:ln>
            <a:noFill/>
          </a:ln>
        </p:spPr>
      </p:pic>
      <p:pic>
        <p:nvPicPr>
          <p:cNvPr id="124" name="Google Shape;124;p21"/>
          <p:cNvPicPr preferRelativeResize="0"/>
          <p:nvPr/>
        </p:nvPicPr>
        <p:blipFill>
          <a:blip r:embed="rId5">
            <a:alphaModFix/>
          </a:blip>
          <a:stretch>
            <a:fillRect/>
          </a:stretch>
        </p:blipFill>
        <p:spPr>
          <a:xfrm>
            <a:off x="2958356" y="865325"/>
            <a:ext cx="2700364" cy="41257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